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4"/>
  </p:sldMasterIdLst>
  <p:notesMasterIdLst>
    <p:notesMasterId r:id="rId38"/>
  </p:notesMasterIdLst>
  <p:handoutMasterIdLst>
    <p:handoutMasterId r:id="rId39"/>
  </p:handoutMasterIdLst>
  <p:sldIdLst>
    <p:sldId id="423" r:id="rId5"/>
    <p:sldId id="434" r:id="rId6"/>
    <p:sldId id="435" r:id="rId7"/>
    <p:sldId id="396" r:id="rId8"/>
    <p:sldId id="430" r:id="rId9"/>
    <p:sldId id="424" r:id="rId10"/>
    <p:sldId id="397" r:id="rId11"/>
    <p:sldId id="398" r:id="rId12"/>
    <p:sldId id="399" r:id="rId13"/>
    <p:sldId id="400" r:id="rId14"/>
    <p:sldId id="402" r:id="rId15"/>
    <p:sldId id="403" r:id="rId16"/>
    <p:sldId id="404" r:id="rId17"/>
    <p:sldId id="405" r:id="rId18"/>
    <p:sldId id="406" r:id="rId19"/>
    <p:sldId id="407" r:id="rId20"/>
    <p:sldId id="391" r:id="rId21"/>
    <p:sldId id="376" r:id="rId22"/>
    <p:sldId id="426" r:id="rId23"/>
    <p:sldId id="385" r:id="rId24"/>
    <p:sldId id="357" r:id="rId25"/>
    <p:sldId id="377" r:id="rId26"/>
    <p:sldId id="381" r:id="rId27"/>
    <p:sldId id="374" r:id="rId28"/>
    <p:sldId id="414" r:id="rId29"/>
    <p:sldId id="409" r:id="rId30"/>
    <p:sldId id="410" r:id="rId31"/>
    <p:sldId id="411" r:id="rId32"/>
    <p:sldId id="412" r:id="rId33"/>
    <p:sldId id="413" r:id="rId34"/>
    <p:sldId id="431" r:id="rId35"/>
    <p:sldId id="432" r:id="rId36"/>
    <p:sldId id="433" r:id="rId37"/>
  </p:sldIdLst>
  <p:sldSz cx="9144000" cy="6858000" type="screen4x3"/>
  <p:notesSz cx="6669088" cy="9872663"/>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076"/>
    <a:srgbClr val="260026"/>
    <a:srgbClr val="E600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Stijl, licht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Stijl, licht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8" autoAdjust="0"/>
    <p:restoredTop sz="52424" autoAdjust="0"/>
  </p:normalViewPr>
  <p:slideViewPr>
    <p:cSldViewPr>
      <p:cViewPr varScale="1">
        <p:scale>
          <a:sx n="39" d="100"/>
          <a:sy n="39" d="100"/>
        </p:scale>
        <p:origin x="224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101" d="100"/>
          <a:sy n="101" d="100"/>
        </p:scale>
        <p:origin x="-3608" y="-120"/>
      </p:cViewPr>
      <p:guideLst>
        <p:guide orient="horz" pos="3110"/>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878713\Dropbox\Ouderbetrokkenheidproject%20RAAK-SIA\Data%20voor%20analyse\Beschrijvende%20tabellen\resultaten%20Q14_1%20opmaa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663366"/>
            </a:solidFill>
          </c:spPr>
          <c:invertIfNegative val="0"/>
          <c:dLbls>
            <c:spPr>
              <a:noFill/>
              <a:ln>
                <a:noFill/>
              </a:ln>
              <a:effectLst/>
            </c:spPr>
            <c:txPr>
              <a:bodyPr/>
              <a:lstStyle/>
              <a:p>
                <a:pPr>
                  <a:defRPr sz="1050">
                    <a:solidFill>
                      <a:srgbClr val="663366"/>
                    </a:solidFill>
                    <a:latin typeface="Arial" panose="020B0604020202020204" pitchFamily="34" charset="0"/>
                    <a:cs typeface="Arial" panose="020B0604020202020204" pitchFamily="34" charset="0"/>
                  </a:defRPr>
                </a:pPr>
                <a:endParaRPr lang="nl-NL"/>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Sheet1!$A$2:$A$13</c:f>
              <c:strCache>
                <c:ptCount val="12"/>
                <c:pt idx="0">
                  <c:v>10-15 min.  gesprekken</c:v>
                </c:pt>
                <c:pt idx="1">
                  <c:v>E-mail</c:v>
                </c:pt>
                <c:pt idx="2">
                  <c:v>Gesprek over handelingsplan</c:v>
                </c:pt>
                <c:pt idx="3">
                  <c:v>Informatieve/thematische ouderbijeenkomst</c:v>
                </c:pt>
                <c:pt idx="4">
                  <c:v>Schooladviesgesprek</c:v>
                </c:pt>
                <c:pt idx="5">
                  <c:v>Intakegesprek</c:v>
                </c:pt>
                <c:pt idx="6">
                  <c:v>Open dag/info markt</c:v>
                </c:pt>
                <c:pt idx="7">
                  <c:v>Sociale media</c:v>
                </c:pt>
                <c:pt idx="8">
                  <c:v>Digitaal ouderportaal</c:v>
                </c:pt>
                <c:pt idx="9">
                  <c:v>Vergadering toegankelijk</c:v>
                </c:pt>
                <c:pt idx="10">
                  <c:v>Spreekuur</c:v>
                </c:pt>
                <c:pt idx="11">
                  <c:v>Huisbezoek</c:v>
                </c:pt>
              </c:strCache>
            </c:strRef>
          </c:cat>
          <c:val>
            <c:numRef>
              <c:f>Sheet1!$B$2:$B$13</c:f>
              <c:numCache>
                <c:formatCode>0.0%</c:formatCode>
                <c:ptCount val="12"/>
                <c:pt idx="0">
                  <c:v>0.99628712871287128</c:v>
                </c:pt>
                <c:pt idx="1">
                  <c:v>0.94868585732165212</c:v>
                </c:pt>
                <c:pt idx="2">
                  <c:v>0.93920595533498763</c:v>
                </c:pt>
                <c:pt idx="3">
                  <c:v>0.89824120603015079</c:v>
                </c:pt>
                <c:pt idx="4">
                  <c:v>0.7689295039164491</c:v>
                </c:pt>
                <c:pt idx="5">
                  <c:v>0.70314465408805027</c:v>
                </c:pt>
                <c:pt idx="6">
                  <c:v>0.48125000000000001</c:v>
                </c:pt>
                <c:pt idx="7">
                  <c:v>0.29657794676806082</c:v>
                </c:pt>
                <c:pt idx="8">
                  <c:v>0.25384615384615383</c:v>
                </c:pt>
                <c:pt idx="9">
                  <c:v>0.25284450063211122</c:v>
                </c:pt>
                <c:pt idx="10">
                  <c:v>0.22551546391752578</c:v>
                </c:pt>
                <c:pt idx="11">
                  <c:v>0.1148989898989899</c:v>
                </c:pt>
              </c:numCache>
            </c:numRef>
          </c:val>
          <c:extLst xmlns:c16r2="http://schemas.microsoft.com/office/drawing/2015/06/chart">
            <c:ext xmlns:c16="http://schemas.microsoft.com/office/drawing/2014/chart" uri="{C3380CC4-5D6E-409C-BE32-E72D297353CC}">
              <c16:uniqueId val="{00000000-E95C-4B88-B954-1FDC8A835015}"/>
            </c:ext>
          </c:extLst>
        </c:ser>
        <c:dLbls>
          <c:showLegendKey val="0"/>
          <c:showVal val="0"/>
          <c:showCatName val="0"/>
          <c:showSerName val="0"/>
          <c:showPercent val="0"/>
          <c:showBubbleSize val="0"/>
        </c:dLbls>
        <c:gapWidth val="150"/>
        <c:axId val="188510096"/>
        <c:axId val="188511272"/>
      </c:barChart>
      <c:catAx>
        <c:axId val="188510096"/>
        <c:scaling>
          <c:orientation val="minMax"/>
        </c:scaling>
        <c:delete val="0"/>
        <c:axPos val="b"/>
        <c:numFmt formatCode="General" sourceLinked="0"/>
        <c:majorTickMark val="out"/>
        <c:minorTickMark val="none"/>
        <c:tickLblPos val="nextTo"/>
        <c:txPr>
          <a:bodyPr rot="-5400000" vert="horz"/>
          <a:lstStyle/>
          <a:p>
            <a:pPr>
              <a:defRPr sz="1200">
                <a:solidFill>
                  <a:srgbClr val="663366"/>
                </a:solidFill>
                <a:latin typeface="Arial" panose="020B0604020202020204" pitchFamily="34" charset="0"/>
                <a:cs typeface="Arial" panose="020B0604020202020204" pitchFamily="34" charset="0"/>
              </a:defRPr>
            </a:pPr>
            <a:endParaRPr lang="nl-NL"/>
          </a:p>
        </c:txPr>
        <c:crossAx val="188511272"/>
        <c:crossesAt val="0"/>
        <c:auto val="1"/>
        <c:lblAlgn val="ctr"/>
        <c:lblOffset val="100"/>
        <c:noMultiLvlLbl val="0"/>
      </c:catAx>
      <c:valAx>
        <c:axId val="188511272"/>
        <c:scaling>
          <c:orientation val="minMax"/>
          <c:max val="1"/>
          <c:min val="0"/>
        </c:scaling>
        <c:delete val="0"/>
        <c:axPos val="l"/>
        <c:majorGridlines>
          <c:spPr>
            <a:ln>
              <a:solidFill>
                <a:srgbClr val="663366">
                  <a:alpha val="25000"/>
                </a:srgbClr>
              </a:solidFill>
            </a:ln>
          </c:spPr>
        </c:majorGridlines>
        <c:numFmt formatCode="0.0%" sourceLinked="1"/>
        <c:majorTickMark val="out"/>
        <c:minorTickMark val="none"/>
        <c:tickLblPos val="nextTo"/>
        <c:txPr>
          <a:bodyPr/>
          <a:lstStyle/>
          <a:p>
            <a:pPr>
              <a:defRPr sz="800">
                <a:solidFill>
                  <a:srgbClr val="663366"/>
                </a:solidFill>
                <a:latin typeface="Arial" panose="020B0604020202020204" pitchFamily="34" charset="0"/>
                <a:cs typeface="Arial" panose="020B0604020202020204" pitchFamily="34" charset="0"/>
              </a:defRPr>
            </a:pPr>
            <a:endParaRPr lang="nl-NL"/>
          </a:p>
        </c:txPr>
        <c:crossAx val="188510096"/>
        <c:crosses val="autoZero"/>
        <c:crossBetween val="between"/>
        <c:majorUnit val="0.2"/>
      </c:valAx>
    </c:plotArea>
    <c:plotVisOnly val="1"/>
    <c:dispBlanksAs val="gap"/>
    <c:showDLblsOverMax val="0"/>
  </c:chart>
  <c:spPr>
    <a:noFill/>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hdr" sz="quarter"/>
          </p:nvPr>
        </p:nvSpPr>
        <p:spPr bwMode="auto">
          <a:xfrm>
            <a:off x="0" y="0"/>
            <a:ext cx="2889938"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b="1">
                <a:latin typeface="Fontys Frutiger" charset="0"/>
              </a:defRPr>
            </a:lvl1pPr>
          </a:lstStyle>
          <a:p>
            <a:endParaRPr lang="nl-NL"/>
          </a:p>
        </p:txBody>
      </p:sp>
      <p:sp>
        <p:nvSpPr>
          <p:cNvPr id="251907" name="Rectangle 3"/>
          <p:cNvSpPr>
            <a:spLocks noGrp="1" noChangeArrowheads="1"/>
          </p:cNvSpPr>
          <p:nvPr>
            <p:ph type="dt" sz="quarter" idx="1"/>
          </p:nvPr>
        </p:nvSpPr>
        <p:spPr bwMode="auto">
          <a:xfrm>
            <a:off x="3779150" y="0"/>
            <a:ext cx="2889938"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b="1">
                <a:latin typeface="Fontys Frutiger" charset="0"/>
              </a:defRPr>
            </a:lvl1pPr>
          </a:lstStyle>
          <a:p>
            <a:fld id="{E08E4B52-91AD-CB47-9CF7-94E952E29DF2}" type="datetime1">
              <a:rPr lang="nl-NL" smtClean="0"/>
              <a:t>19-2-2018</a:t>
            </a:fld>
            <a:endParaRPr lang="nl-NL"/>
          </a:p>
        </p:txBody>
      </p:sp>
      <p:sp>
        <p:nvSpPr>
          <p:cNvPr id="251908" name="Rectangle 4"/>
          <p:cNvSpPr>
            <a:spLocks noGrp="1" noChangeArrowheads="1"/>
          </p:cNvSpPr>
          <p:nvPr>
            <p:ph type="ftr" sz="quarter" idx="2"/>
          </p:nvPr>
        </p:nvSpPr>
        <p:spPr bwMode="auto">
          <a:xfrm>
            <a:off x="0" y="9379030"/>
            <a:ext cx="2889938"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b="1">
                <a:latin typeface="Fontys Frutiger" charset="0"/>
              </a:defRPr>
            </a:lvl1pPr>
          </a:lstStyle>
          <a:p>
            <a:endParaRPr lang="nl-NL"/>
          </a:p>
        </p:txBody>
      </p:sp>
      <p:sp>
        <p:nvSpPr>
          <p:cNvPr id="251909" name="Rectangle 5"/>
          <p:cNvSpPr>
            <a:spLocks noGrp="1" noChangeArrowheads="1"/>
          </p:cNvSpPr>
          <p:nvPr>
            <p:ph type="sldNum" sz="quarter" idx="3"/>
          </p:nvPr>
        </p:nvSpPr>
        <p:spPr bwMode="auto">
          <a:xfrm>
            <a:off x="3779150" y="9379030"/>
            <a:ext cx="2889938"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a:latin typeface="Fontys Frutiger" charset="0"/>
              </a:defRPr>
            </a:lvl1pPr>
          </a:lstStyle>
          <a:p>
            <a:fld id="{3E9E5D1A-8207-F74E-847F-AC80C53CE032}" type="slidenum">
              <a:rPr lang="nl-NL"/>
              <a:pPr/>
              <a:t>‹nr.›</a:t>
            </a:fld>
            <a:endParaRPr lang="nl-NL"/>
          </a:p>
        </p:txBody>
      </p:sp>
    </p:spTree>
    <p:extLst>
      <p:ext uri="{BB962C8B-B14F-4D97-AF65-F5344CB8AC3E}">
        <p14:creationId xmlns:p14="http://schemas.microsoft.com/office/powerpoint/2010/main" val="2791169603"/>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889938"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defRPr>
            </a:lvl1pPr>
          </a:lstStyle>
          <a:p>
            <a:endParaRPr lang="en-US"/>
          </a:p>
        </p:txBody>
      </p:sp>
      <p:sp>
        <p:nvSpPr>
          <p:cNvPr id="3075" name="Rectangle 3"/>
          <p:cNvSpPr>
            <a:spLocks noGrp="1" noChangeArrowheads="1"/>
          </p:cNvSpPr>
          <p:nvPr>
            <p:ph type="dt" idx="1"/>
          </p:nvPr>
        </p:nvSpPr>
        <p:spPr bwMode="auto">
          <a:xfrm>
            <a:off x="3779150" y="0"/>
            <a:ext cx="2889938"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defRPr>
            </a:lvl1pPr>
          </a:lstStyle>
          <a:p>
            <a:fld id="{B84C9008-6D53-5049-B516-F0DE16816FD9}" type="datetime1">
              <a:rPr lang="nl-NL" smtClean="0"/>
              <a:t>19-2-2018</a:t>
            </a:fld>
            <a:endParaRPr lang="en-US"/>
          </a:p>
        </p:txBody>
      </p:sp>
      <p:sp>
        <p:nvSpPr>
          <p:cNvPr id="3076" name="Rectangle 4"/>
          <p:cNvSpPr>
            <a:spLocks noGrp="1" noRot="1" noChangeAspect="1" noChangeArrowheads="1" noTextEdit="1"/>
          </p:cNvSpPr>
          <p:nvPr>
            <p:ph type="sldImg" idx="2"/>
          </p:nvPr>
        </p:nvSpPr>
        <p:spPr bwMode="auto">
          <a:xfrm>
            <a:off x="866775" y="739775"/>
            <a:ext cx="4935538" cy="37036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889212" y="4689515"/>
            <a:ext cx="4890665" cy="4442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9379030"/>
            <a:ext cx="2889938"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defRPr>
            </a:lvl1pPr>
          </a:lstStyle>
          <a:p>
            <a:endParaRPr lang="en-US"/>
          </a:p>
        </p:txBody>
      </p:sp>
      <p:sp>
        <p:nvSpPr>
          <p:cNvPr id="3079" name="Rectangle 7"/>
          <p:cNvSpPr>
            <a:spLocks noGrp="1" noChangeArrowheads="1"/>
          </p:cNvSpPr>
          <p:nvPr>
            <p:ph type="sldNum" sz="quarter" idx="5"/>
          </p:nvPr>
        </p:nvSpPr>
        <p:spPr bwMode="auto">
          <a:xfrm>
            <a:off x="3779150" y="9379030"/>
            <a:ext cx="2889938"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charset="0"/>
              </a:defRPr>
            </a:lvl1pPr>
          </a:lstStyle>
          <a:p>
            <a:fld id="{A995DA3A-915F-4D4C-A97C-252687C1E639}" type="slidenum">
              <a:rPr lang="en-US"/>
              <a:pPr/>
              <a:t>‹nr.›</a:t>
            </a:fld>
            <a:endParaRPr lang="en-US"/>
          </a:p>
        </p:txBody>
      </p:sp>
    </p:spTree>
    <p:extLst>
      <p:ext uri="{BB962C8B-B14F-4D97-AF65-F5344CB8AC3E}">
        <p14:creationId xmlns:p14="http://schemas.microsoft.com/office/powerpoint/2010/main" val="67540150"/>
      </p:ext>
    </p:extLst>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1</a:t>
            </a:fld>
            <a:endParaRPr lang="en-US"/>
          </a:p>
        </p:txBody>
      </p:sp>
    </p:spTree>
    <p:extLst>
      <p:ext uri="{BB962C8B-B14F-4D97-AF65-F5344CB8AC3E}">
        <p14:creationId xmlns:p14="http://schemas.microsoft.com/office/powerpoint/2010/main" val="1281016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smtClean="0">
              <a:solidFill>
                <a:schemeClr val="tx1"/>
              </a:solidFill>
              <a:effectLst/>
              <a:latin typeface="Times New Roman" charset="0"/>
              <a:ea typeface="ＭＳ Ｐゴシック" charset="0"/>
              <a:cs typeface="+mn-cs"/>
            </a:endParaRPr>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11</a:t>
            </a:fld>
            <a:endParaRPr lang="en-US"/>
          </a:p>
        </p:txBody>
      </p:sp>
    </p:spTree>
    <p:extLst>
      <p:ext uri="{BB962C8B-B14F-4D97-AF65-F5344CB8AC3E}">
        <p14:creationId xmlns:p14="http://schemas.microsoft.com/office/powerpoint/2010/main" val="841442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12</a:t>
            </a:fld>
            <a:endParaRPr lang="en-US"/>
          </a:p>
        </p:txBody>
      </p:sp>
    </p:spTree>
    <p:extLst>
      <p:ext uri="{BB962C8B-B14F-4D97-AF65-F5344CB8AC3E}">
        <p14:creationId xmlns:p14="http://schemas.microsoft.com/office/powerpoint/2010/main" val="4064925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nl-NL" dirty="0"/>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14</a:t>
            </a:fld>
            <a:endParaRPr lang="en-US"/>
          </a:p>
        </p:txBody>
      </p:sp>
    </p:spTree>
    <p:extLst>
      <p:ext uri="{BB962C8B-B14F-4D97-AF65-F5344CB8AC3E}">
        <p14:creationId xmlns:p14="http://schemas.microsoft.com/office/powerpoint/2010/main" val="3847732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200" kern="1200" dirty="0">
              <a:solidFill>
                <a:schemeClr val="tx1"/>
              </a:solidFill>
              <a:effectLst/>
              <a:latin typeface="Times New Roman" charset="0"/>
              <a:ea typeface="ＭＳ Ｐゴシック" charset="0"/>
              <a:cs typeface="+mn-cs"/>
            </a:endParaRPr>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15</a:t>
            </a:fld>
            <a:endParaRPr lang="en-US"/>
          </a:p>
        </p:txBody>
      </p:sp>
    </p:spTree>
    <p:extLst>
      <p:ext uri="{BB962C8B-B14F-4D97-AF65-F5344CB8AC3E}">
        <p14:creationId xmlns:p14="http://schemas.microsoft.com/office/powerpoint/2010/main" val="2757223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nl-NL" sz="1200" kern="1200" dirty="0" smtClean="0">
              <a:solidFill>
                <a:schemeClr val="tx1"/>
              </a:solidFill>
              <a:effectLst/>
              <a:latin typeface="Times New Roman" charset="0"/>
              <a:ea typeface="ＭＳ Ｐゴシック" charset="0"/>
              <a:cs typeface="+mn-cs"/>
            </a:endParaRPr>
          </a:p>
          <a:p>
            <a:endParaRPr lang="en-US" sz="1200" kern="1200" dirty="0">
              <a:solidFill>
                <a:schemeClr val="tx1"/>
              </a:solidFill>
              <a:effectLst/>
              <a:latin typeface="Times New Roman" charset="0"/>
              <a:ea typeface="ＭＳ Ｐゴシック" charset="0"/>
              <a:cs typeface="+mn-cs"/>
            </a:endParaRPr>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16</a:t>
            </a:fld>
            <a:endParaRPr lang="en-US"/>
          </a:p>
        </p:txBody>
      </p:sp>
    </p:spTree>
    <p:extLst>
      <p:ext uri="{BB962C8B-B14F-4D97-AF65-F5344CB8AC3E}">
        <p14:creationId xmlns:p14="http://schemas.microsoft.com/office/powerpoint/2010/main" val="2954713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17</a:t>
            </a:fld>
            <a:endParaRPr lang="en-US"/>
          </a:p>
        </p:txBody>
      </p:sp>
    </p:spTree>
    <p:extLst>
      <p:ext uri="{BB962C8B-B14F-4D97-AF65-F5344CB8AC3E}">
        <p14:creationId xmlns:p14="http://schemas.microsoft.com/office/powerpoint/2010/main" val="845543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200" kern="1200" dirty="0">
              <a:solidFill>
                <a:schemeClr val="tx1"/>
              </a:solidFill>
              <a:effectLst/>
              <a:latin typeface="Times New Roman" charset="0"/>
              <a:ea typeface="ＭＳ Ｐゴシック" charset="0"/>
              <a:cs typeface="+mn-cs"/>
            </a:endParaRPr>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18</a:t>
            </a:fld>
            <a:endParaRPr lang="en-US"/>
          </a:p>
        </p:txBody>
      </p:sp>
    </p:spTree>
    <p:extLst>
      <p:ext uri="{BB962C8B-B14F-4D97-AF65-F5344CB8AC3E}">
        <p14:creationId xmlns:p14="http://schemas.microsoft.com/office/powerpoint/2010/main" val="3992872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19</a:t>
            </a:fld>
            <a:endParaRPr lang="nl-NL"/>
          </a:p>
        </p:txBody>
      </p:sp>
    </p:spTree>
    <p:extLst>
      <p:ext uri="{BB962C8B-B14F-4D97-AF65-F5344CB8AC3E}">
        <p14:creationId xmlns:p14="http://schemas.microsoft.com/office/powerpoint/2010/main" val="1438322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200" kern="1200" dirty="0">
              <a:solidFill>
                <a:schemeClr val="tx1"/>
              </a:solidFill>
              <a:effectLst/>
              <a:latin typeface="Times New Roman" charset="0"/>
              <a:ea typeface="ＭＳ Ｐゴシック" charset="0"/>
              <a:cs typeface="+mn-cs"/>
            </a:endParaRPr>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20</a:t>
            </a:fld>
            <a:endParaRPr lang="en-US"/>
          </a:p>
        </p:txBody>
      </p:sp>
    </p:spTree>
    <p:extLst>
      <p:ext uri="{BB962C8B-B14F-4D97-AF65-F5344CB8AC3E}">
        <p14:creationId xmlns:p14="http://schemas.microsoft.com/office/powerpoint/2010/main" val="166791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200" kern="1200" dirty="0">
              <a:solidFill>
                <a:schemeClr val="tx1"/>
              </a:solidFill>
              <a:effectLst/>
              <a:latin typeface="Times New Roman" charset="0"/>
              <a:ea typeface="ＭＳ Ｐゴシック" charset="0"/>
              <a:cs typeface="+mn-cs"/>
            </a:endParaRPr>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21</a:t>
            </a:fld>
            <a:endParaRPr lang="en-US"/>
          </a:p>
        </p:txBody>
      </p:sp>
    </p:spTree>
    <p:extLst>
      <p:ext uri="{BB962C8B-B14F-4D97-AF65-F5344CB8AC3E}">
        <p14:creationId xmlns:p14="http://schemas.microsoft.com/office/powerpoint/2010/main" val="2335547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NL" sz="1200" dirty="0" smtClean="0"/>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2</a:t>
            </a:fld>
            <a:endParaRPr lang="en-US"/>
          </a:p>
        </p:txBody>
      </p:sp>
    </p:spTree>
    <p:extLst>
      <p:ext uri="{BB962C8B-B14F-4D97-AF65-F5344CB8AC3E}">
        <p14:creationId xmlns:p14="http://schemas.microsoft.com/office/powerpoint/2010/main" val="1266212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smtClean="0">
              <a:solidFill>
                <a:schemeClr val="tx1"/>
              </a:solidFill>
              <a:effectLst/>
              <a:latin typeface="Times New Roman" charset="0"/>
              <a:ea typeface="ＭＳ Ｐゴシック" charset="0"/>
              <a:cs typeface="+mn-cs"/>
            </a:endParaRPr>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22</a:t>
            </a:fld>
            <a:endParaRPr lang="en-US"/>
          </a:p>
        </p:txBody>
      </p:sp>
    </p:spTree>
    <p:extLst>
      <p:ext uri="{BB962C8B-B14F-4D97-AF65-F5344CB8AC3E}">
        <p14:creationId xmlns:p14="http://schemas.microsoft.com/office/powerpoint/2010/main" val="3268355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23</a:t>
            </a:fld>
            <a:endParaRPr lang="en-US"/>
          </a:p>
        </p:txBody>
      </p:sp>
    </p:spTree>
    <p:extLst>
      <p:ext uri="{BB962C8B-B14F-4D97-AF65-F5344CB8AC3E}">
        <p14:creationId xmlns:p14="http://schemas.microsoft.com/office/powerpoint/2010/main" val="3528037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200" kern="1200" dirty="0">
              <a:solidFill>
                <a:schemeClr val="tx1"/>
              </a:solidFill>
              <a:effectLst/>
              <a:latin typeface="Times New Roman" charset="0"/>
              <a:ea typeface="ＭＳ Ｐゴシック" charset="0"/>
              <a:cs typeface="+mn-cs"/>
            </a:endParaRPr>
          </a:p>
        </p:txBody>
      </p:sp>
      <p:sp>
        <p:nvSpPr>
          <p:cNvPr id="4" name="Tijdelijke aanduiding voor koptekst 3"/>
          <p:cNvSpPr>
            <a:spLocks noGrp="1"/>
          </p:cNvSpPr>
          <p:nvPr>
            <p:ph type="hdr" sz="quarter" idx="10"/>
          </p:nvPr>
        </p:nvSpPr>
        <p:spPr/>
        <p:txBody>
          <a:bodyPr/>
          <a:lstStyle/>
          <a:p>
            <a:endParaRPr lang="en-US">
              <a:solidFill>
                <a:srgbClr val="000000"/>
              </a:solidFill>
            </a:endParaRPr>
          </a:p>
        </p:txBody>
      </p:sp>
      <p:sp>
        <p:nvSpPr>
          <p:cNvPr id="5" name="Tijdelijke aanduiding voor datum 4"/>
          <p:cNvSpPr>
            <a:spLocks noGrp="1"/>
          </p:cNvSpPr>
          <p:nvPr>
            <p:ph type="dt" idx="11"/>
          </p:nvPr>
        </p:nvSpPr>
        <p:spPr/>
        <p:txBody>
          <a:bodyPr/>
          <a:lstStyle/>
          <a:p>
            <a:fld id="{B84C9008-6D53-5049-B516-F0DE16816FD9}" type="datetime1">
              <a:rPr lang="nl-NL" smtClean="0">
                <a:solidFill>
                  <a:srgbClr val="000000"/>
                </a:solidFill>
              </a:rPr>
              <a:pPr/>
              <a:t>19-2-2018</a:t>
            </a:fld>
            <a:endParaRPr lang="en-US">
              <a:solidFill>
                <a:srgbClr val="000000"/>
              </a:solidFill>
            </a:endParaRPr>
          </a:p>
        </p:txBody>
      </p:sp>
      <p:sp>
        <p:nvSpPr>
          <p:cNvPr id="6" name="Tijdelijke aanduiding voor voettekst 5"/>
          <p:cNvSpPr>
            <a:spLocks noGrp="1"/>
          </p:cNvSpPr>
          <p:nvPr>
            <p:ph type="ftr" sz="quarter" idx="12"/>
          </p:nvPr>
        </p:nvSpPr>
        <p:spPr/>
        <p:txBody>
          <a:bodyPr/>
          <a:lstStyle/>
          <a:p>
            <a:endParaRPr lang="en-US">
              <a:solidFill>
                <a:srgbClr val="000000"/>
              </a:solidFill>
            </a:endParaRPr>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solidFill>
                  <a:srgbClr val="000000"/>
                </a:solidFill>
              </a:rPr>
              <a:pPr/>
              <a:t>24</a:t>
            </a:fld>
            <a:endParaRPr lang="en-US">
              <a:solidFill>
                <a:srgbClr val="000000"/>
              </a:solidFill>
            </a:endParaRPr>
          </a:p>
        </p:txBody>
      </p:sp>
    </p:spTree>
    <p:extLst>
      <p:ext uri="{BB962C8B-B14F-4D97-AF65-F5344CB8AC3E}">
        <p14:creationId xmlns:p14="http://schemas.microsoft.com/office/powerpoint/2010/main" val="2488488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25</a:t>
            </a:fld>
            <a:endParaRPr lang="en-US"/>
          </a:p>
        </p:txBody>
      </p:sp>
    </p:spTree>
    <p:extLst>
      <p:ext uri="{BB962C8B-B14F-4D97-AF65-F5344CB8AC3E}">
        <p14:creationId xmlns:p14="http://schemas.microsoft.com/office/powerpoint/2010/main" val="2900988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26</a:t>
            </a:fld>
            <a:endParaRPr lang="nl-NL"/>
          </a:p>
        </p:txBody>
      </p:sp>
    </p:spTree>
    <p:extLst>
      <p:ext uri="{BB962C8B-B14F-4D97-AF65-F5344CB8AC3E}">
        <p14:creationId xmlns:p14="http://schemas.microsoft.com/office/powerpoint/2010/main" val="3229607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uiteindelijke</a:t>
            </a:r>
            <a:r>
              <a:rPr lang="nl-NL" baseline="0" dirty="0" smtClean="0"/>
              <a:t> training hebben we de naam Bouwen aan vertrouwen gegeven. Waarom? </a:t>
            </a:r>
          </a:p>
          <a:p>
            <a:endParaRPr lang="nl-NL" dirty="0" smtClean="0"/>
          </a:p>
          <a:p>
            <a:r>
              <a:rPr lang="nl-NL" dirty="0" smtClean="0"/>
              <a:t>Uit het onderzoek is naar voren gekomen dat voor</a:t>
            </a:r>
            <a:r>
              <a:rPr lang="nl-NL" baseline="0" dirty="0" smtClean="0"/>
              <a:t> educatief partnerschap, het heel belangrijk is om aandacht te besteden aan het opbouwen en onderhouden van die vertrouwensrelatie met de ouders. . Op sommige scholen, vooral de stimuleringsscholen, gebeurt dit al heel goed, maar niet op alle typen scholen. </a:t>
            </a:r>
          </a:p>
          <a:p>
            <a:endParaRPr lang="nl-NL" baseline="0" dirty="0" smtClean="0"/>
          </a:p>
          <a:p>
            <a:r>
              <a:rPr lang="nl-NL" baseline="0" dirty="0" smtClean="0"/>
              <a:t>Veelal gaat het kennismaken goed, en – zoals we zagen - ook de complexe probleem situaties worden goed opgelost. Maar juist daartussen in, als er niet veel aan de hand is, wordt er ook niet altijd aandacht besteed aan het opbouwen en onderhouden van een vertrouwensrelatie. En we hebben gezien dat juist informele contactmomenten uitermate geschikt zijn om aan die relatie te werken. </a:t>
            </a:r>
          </a:p>
          <a:p>
            <a:endParaRPr lang="nl-NL" dirty="0" smtClean="0"/>
          </a:p>
          <a:p>
            <a:r>
              <a:rPr lang="nl-NL" dirty="0" smtClean="0"/>
              <a:t>Het hoofddoel van de training is leerkrachten </a:t>
            </a:r>
            <a:r>
              <a:rPr lang="nl-NL" dirty="0" err="1" smtClean="0"/>
              <a:t>handelingsbekwamer</a:t>
            </a:r>
            <a:r>
              <a:rPr lang="nl-NL" baseline="0" dirty="0" smtClean="0"/>
              <a:t> te maken waardoor ze zich zekerder voelen in hun communicatie met ouders. Hoe zekerder ze zich voelen, des te minder gaan ze zich in een oudergesprek verschuilen achter kennis en cijfers. En gaan ze eerder echt een tweerichtingsgesprek en contact met ouders aan. </a:t>
            </a:r>
            <a:endParaRPr lang="nl-NL" dirty="0" smtClean="0"/>
          </a:p>
          <a:p>
            <a:endParaRPr lang="nl-NL" sz="1200" b="0" kern="1200" dirty="0" smtClean="0">
              <a:solidFill>
                <a:schemeClr val="tx1"/>
              </a:solidFill>
              <a:effectLst/>
              <a:latin typeface="Times New Roman" charset="0"/>
              <a:ea typeface="ＭＳ Ｐゴシック" charset="0"/>
              <a:cs typeface="+mn-cs"/>
            </a:endParaRPr>
          </a:p>
          <a:p>
            <a:r>
              <a:rPr lang="nl-NL" sz="1200" b="0" kern="1200" dirty="0" smtClean="0">
                <a:solidFill>
                  <a:schemeClr val="tx1"/>
                </a:solidFill>
                <a:effectLst/>
                <a:latin typeface="Times New Roman" charset="0"/>
                <a:ea typeface="ＭＳ Ｐゴシック" charset="0"/>
                <a:cs typeface="+mn-cs"/>
              </a:rPr>
              <a:t>Vanzelfsprekend wordt er aandacht besteed</a:t>
            </a:r>
            <a:r>
              <a:rPr lang="nl-NL" sz="1200" b="0" kern="1200" baseline="0" dirty="0" smtClean="0">
                <a:solidFill>
                  <a:schemeClr val="tx1"/>
                </a:solidFill>
                <a:effectLst/>
                <a:latin typeface="Times New Roman" charset="0"/>
                <a:ea typeface="ＭＳ Ｐゴシック" charset="0"/>
                <a:cs typeface="+mn-cs"/>
              </a:rPr>
              <a:t> aan kennis, </a:t>
            </a:r>
            <a:r>
              <a:rPr lang="nl-NL" sz="1200" b="0" kern="1200" baseline="0" dirty="0" err="1" smtClean="0">
                <a:solidFill>
                  <a:schemeClr val="tx1"/>
                </a:solidFill>
                <a:effectLst/>
                <a:latin typeface="Times New Roman" charset="0"/>
                <a:ea typeface="ＭＳ Ｐゴシック" charset="0"/>
                <a:cs typeface="+mn-cs"/>
              </a:rPr>
              <a:t>vh</a:t>
            </a:r>
            <a:r>
              <a:rPr lang="nl-NL" sz="1200" b="0" kern="1200" baseline="0" dirty="0" smtClean="0">
                <a:solidFill>
                  <a:schemeClr val="tx1"/>
                </a:solidFill>
                <a:effectLst/>
                <a:latin typeface="Times New Roman" charset="0"/>
                <a:ea typeface="ＭＳ Ｐゴシック" charset="0"/>
                <a:cs typeface="+mn-cs"/>
              </a:rPr>
              <a:t> en houding. De kennis die wordt aangeboden betreft: </a:t>
            </a:r>
            <a:endParaRPr lang="nl-NL" sz="1200" b="0" kern="1200" dirty="0" smtClean="0">
              <a:solidFill>
                <a:schemeClr val="tx1"/>
              </a:solidFill>
              <a:effectLst/>
              <a:latin typeface="Times New Roman" charset="0"/>
              <a:ea typeface="ＭＳ Ｐゴシック" charset="0"/>
              <a:cs typeface="+mn-cs"/>
            </a:endParaRPr>
          </a:p>
          <a:p>
            <a:pPr marL="0" lvl="0" indent="0">
              <a:buFont typeface="Arial" panose="020B0604020202020204" pitchFamily="34" charset="0"/>
              <a:buNone/>
            </a:pPr>
            <a:r>
              <a:rPr lang="nl-NL" sz="1200" b="1" kern="1200" dirty="0" smtClean="0">
                <a:solidFill>
                  <a:schemeClr val="tx1"/>
                </a:solidFill>
                <a:effectLst/>
                <a:latin typeface="Times New Roman" charset="0"/>
                <a:ea typeface="ＭＳ Ｐゴシック" charset="0"/>
                <a:cs typeface="+mn-cs"/>
              </a:rPr>
              <a:t>Kennis:</a:t>
            </a:r>
            <a:r>
              <a:rPr lang="nl-NL" sz="1200" b="1" kern="1200" baseline="0" dirty="0" smtClean="0">
                <a:solidFill>
                  <a:schemeClr val="tx1"/>
                </a:solidFill>
                <a:effectLst/>
                <a:latin typeface="Times New Roman" charset="0"/>
                <a:ea typeface="ＭＳ Ｐゴシック" charset="0"/>
                <a:cs typeface="+mn-cs"/>
              </a:rPr>
              <a:t> van de </a:t>
            </a:r>
            <a:r>
              <a:rPr lang="nl-NL" sz="1200" b="0" kern="1200" baseline="0" dirty="0" smtClean="0">
                <a:solidFill>
                  <a:schemeClr val="tx1"/>
                </a:solidFill>
                <a:effectLst/>
                <a:latin typeface="Times New Roman" charset="0"/>
                <a:ea typeface="ＭＳ Ｐゴシック" charset="0"/>
                <a:cs typeface="+mn-cs"/>
              </a:rPr>
              <a:t>ouderpopulatie</a:t>
            </a:r>
            <a:r>
              <a:rPr lang="nl-NL" sz="1200" kern="1200" dirty="0" smtClean="0">
                <a:solidFill>
                  <a:schemeClr val="tx1"/>
                </a:solidFill>
                <a:effectLst/>
                <a:latin typeface="Times New Roman" charset="0"/>
                <a:ea typeface="ＭＳ Ｐゴシック" charset="0"/>
                <a:cs typeface="+mn-cs"/>
              </a:rPr>
              <a:t>, het omgaan met </a:t>
            </a:r>
            <a:r>
              <a:rPr lang="nl-NL" sz="1200" b="0" kern="1200" dirty="0" smtClean="0">
                <a:solidFill>
                  <a:schemeClr val="tx1"/>
                </a:solidFill>
                <a:effectLst/>
                <a:latin typeface="Times New Roman" charset="0"/>
                <a:ea typeface="ＭＳ Ｐゴシック" charset="0"/>
                <a:cs typeface="+mn-cs"/>
              </a:rPr>
              <a:t>verschillende culturele achtergronden en succesfactoren die van invloed zijn op </a:t>
            </a:r>
            <a:r>
              <a:rPr lang="nl-NL" sz="1200" b="0" kern="1200" dirty="0" err="1" smtClean="0">
                <a:solidFill>
                  <a:schemeClr val="tx1"/>
                </a:solidFill>
                <a:effectLst/>
                <a:latin typeface="Times New Roman" charset="0"/>
                <a:ea typeface="ＭＳ Ｐゴシック" charset="0"/>
                <a:cs typeface="+mn-cs"/>
              </a:rPr>
              <a:t>ouderbetrokkenheid</a:t>
            </a:r>
            <a:r>
              <a:rPr lang="nl-NL" sz="1200" b="0" kern="1200" dirty="0" smtClean="0">
                <a:solidFill>
                  <a:schemeClr val="tx1"/>
                </a:solidFill>
                <a:effectLst/>
                <a:latin typeface="Times New Roman" charset="0"/>
                <a:ea typeface="ＭＳ Ｐゴシック" charset="0"/>
                <a:cs typeface="+mn-cs"/>
              </a:rPr>
              <a:t> en educatief partnerschap</a:t>
            </a:r>
            <a:r>
              <a:rPr lang="nl-NL" sz="1200" kern="1200" dirty="0" smtClean="0">
                <a:solidFill>
                  <a:schemeClr val="tx1"/>
                </a:solidFill>
                <a:effectLst/>
                <a:latin typeface="Times New Roman" charset="0"/>
                <a:ea typeface="ＭＳ Ｐゴシック" charset="0"/>
                <a:cs typeface="+mn-cs"/>
              </a:rPr>
              <a:t>;</a:t>
            </a:r>
          </a:p>
          <a:p>
            <a:pPr marL="0" lvl="0" indent="0">
              <a:buFont typeface="Arial" panose="020B0604020202020204" pitchFamily="34" charset="0"/>
              <a:buNone/>
            </a:pPr>
            <a:endParaRPr lang="nl-NL" sz="1200" kern="1200" dirty="0" smtClean="0">
              <a:solidFill>
                <a:schemeClr val="tx1"/>
              </a:solidFill>
              <a:effectLst/>
              <a:latin typeface="Times New Roman" charset="0"/>
              <a:ea typeface="ＭＳ Ｐゴシック" charset="0"/>
              <a:cs typeface="+mn-cs"/>
            </a:endParaRPr>
          </a:p>
          <a:p>
            <a:pPr marL="0" lvl="0" indent="0">
              <a:buFont typeface="Arial" panose="020B0604020202020204" pitchFamily="34" charset="0"/>
              <a:buNone/>
            </a:pPr>
            <a:r>
              <a:rPr lang="nl-NL" sz="1200" b="1" kern="1200" dirty="0" smtClean="0">
                <a:solidFill>
                  <a:schemeClr val="tx1"/>
                </a:solidFill>
                <a:effectLst/>
                <a:latin typeface="Times New Roman" charset="0"/>
                <a:ea typeface="ＭＳ Ｐゴシック" charset="0"/>
                <a:cs typeface="+mn-cs"/>
              </a:rPr>
              <a:t>Vaardigheden gaat 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kern="1200" dirty="0" smtClean="0">
                <a:solidFill>
                  <a:schemeClr val="tx1"/>
                </a:solidFill>
                <a:effectLst/>
                <a:latin typeface="Times New Roman" charset="0"/>
                <a:ea typeface="ＭＳ Ｐゴシック" charset="0"/>
                <a:cs typeface="+mn-cs"/>
              </a:rPr>
              <a:t>basisvaardigheden als actief luisteren, doorvragen,</a:t>
            </a:r>
            <a:r>
              <a:rPr lang="nl-NL" sz="1200" kern="1200" baseline="0" dirty="0" smtClean="0">
                <a:solidFill>
                  <a:schemeClr val="tx1"/>
                </a:solidFill>
                <a:effectLst/>
                <a:latin typeface="Times New Roman" charset="0"/>
                <a:ea typeface="ＭＳ Ｐゴシック" charset="0"/>
                <a:cs typeface="+mn-cs"/>
              </a:rPr>
              <a:t> </a:t>
            </a:r>
            <a:r>
              <a:rPr lang="nl-NL" sz="1200" kern="1200" dirty="0" smtClean="0">
                <a:solidFill>
                  <a:schemeClr val="tx1"/>
                </a:solidFill>
                <a:effectLst/>
                <a:latin typeface="Times New Roman" charset="0"/>
                <a:ea typeface="ＭＳ Ｐゴシック" charset="0"/>
                <a:cs typeface="+mn-cs"/>
              </a:rPr>
              <a:t>gevoelsreflecties. We hebben ervaren dat het nog vaak gebeurt</a:t>
            </a:r>
            <a:r>
              <a:rPr lang="nl-NL" sz="1200" kern="1200" baseline="0" dirty="0" smtClean="0">
                <a:solidFill>
                  <a:schemeClr val="tx1"/>
                </a:solidFill>
                <a:effectLst/>
                <a:latin typeface="Times New Roman" charset="0"/>
                <a:ea typeface="ＭＳ Ｐゴシック" charset="0"/>
                <a:cs typeface="+mn-cs"/>
              </a:rPr>
              <a:t> dat wanneer een ouder kritische vragen stelt of verbaal sterk naar voren komt, de leerkracht in de verdediging schiet in plaats van te onderzoeken wat er achter deze kritische vraag of houding zit. </a:t>
            </a:r>
            <a:endParaRPr lang="nl-NL" sz="1200" kern="1200" dirty="0" smtClean="0">
              <a:solidFill>
                <a:schemeClr val="tx1"/>
              </a:solidFill>
              <a:effectLst/>
              <a:latin typeface="Times New Roman" charset="0"/>
              <a:ea typeface="ＭＳ Ｐゴシック"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kern="1200" dirty="0" smtClean="0">
                <a:solidFill>
                  <a:schemeClr val="tx1"/>
                </a:solidFill>
                <a:effectLst/>
                <a:latin typeface="Times New Roman" charset="0"/>
                <a:ea typeface="ＭＳ Ｐゴシック" charset="0"/>
                <a:cs typeface="+mn-cs"/>
              </a:rPr>
              <a:t>Verder komt bijvoorbeeld aan bod hoe je op een goede manier grenzen aangeeft</a:t>
            </a:r>
            <a:r>
              <a:rPr lang="nl-NL" sz="1200" kern="1200" baseline="0" dirty="0" smtClean="0">
                <a:solidFill>
                  <a:schemeClr val="tx1"/>
                </a:solidFill>
                <a:effectLst/>
                <a:latin typeface="Times New Roman" charset="0"/>
                <a:ea typeface="ＭＳ Ｐゴシック" charset="0"/>
                <a:cs typeface="+mn-cs"/>
              </a:rPr>
              <a:t> </a:t>
            </a:r>
            <a:r>
              <a:rPr lang="nl-NL" sz="1200" kern="1200" dirty="0" smtClean="0">
                <a:solidFill>
                  <a:schemeClr val="tx1"/>
                </a:solidFill>
                <a:effectLst/>
                <a:latin typeface="Times New Roman" charset="0"/>
                <a:ea typeface="ＭＳ Ｐゴシック" charset="0"/>
                <a:cs typeface="+mn-cs"/>
              </a:rPr>
              <a:t>, </a:t>
            </a:r>
            <a:r>
              <a:rPr lang="nl-NL" sz="1200" kern="1200" baseline="0" dirty="0" smtClean="0">
                <a:solidFill>
                  <a:schemeClr val="tx1"/>
                </a:solidFill>
                <a:effectLst/>
                <a:latin typeface="Times New Roman" charset="0"/>
                <a:ea typeface="ＭＳ Ｐゴシック" charset="0"/>
                <a:cs typeface="+mn-cs"/>
              </a:rPr>
              <a:t>met conflicten kunt omgaan, en slecht nieuws brengt.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1200" kern="1200" dirty="0" smtClean="0">
              <a:solidFill>
                <a:schemeClr val="tx1"/>
              </a:solidFill>
              <a:effectLst/>
              <a:latin typeface="Times New Roman" charset="0"/>
              <a:ea typeface="ＭＳ Ｐゴシック" charset="0"/>
              <a:cs typeface="+mn-cs"/>
            </a:endParaRPr>
          </a:p>
          <a:p>
            <a:pPr marL="0" lvl="0" indent="0">
              <a:buFont typeface="Arial" panose="020B0604020202020204" pitchFamily="34" charset="0"/>
              <a:buNone/>
            </a:pPr>
            <a:r>
              <a:rPr lang="nl-NL" sz="1200" b="1" kern="1200" dirty="0" smtClean="0">
                <a:solidFill>
                  <a:schemeClr val="tx1"/>
                </a:solidFill>
                <a:effectLst/>
                <a:latin typeface="Times New Roman" charset="0"/>
                <a:ea typeface="ＭＳ Ｐゴシック" charset="0"/>
                <a:cs typeface="+mn-cs"/>
              </a:rPr>
              <a:t>Tenslotte is er aandacht voor de bewustwording</a:t>
            </a:r>
            <a:r>
              <a:rPr lang="nl-NL" sz="1200" b="1" kern="1200" baseline="0" dirty="0" smtClean="0">
                <a:solidFill>
                  <a:schemeClr val="tx1"/>
                </a:solidFill>
                <a:effectLst/>
                <a:latin typeface="Times New Roman" charset="0"/>
                <a:ea typeface="ＭＳ Ｐゴシック" charset="0"/>
                <a:cs typeface="+mn-cs"/>
              </a:rPr>
              <a:t> van de eigen </a:t>
            </a:r>
            <a:r>
              <a:rPr lang="nl-NL" sz="1200" b="1" kern="1200" dirty="0" smtClean="0">
                <a:solidFill>
                  <a:schemeClr val="tx1"/>
                </a:solidFill>
                <a:effectLst/>
                <a:latin typeface="Times New Roman" charset="0"/>
                <a:ea typeface="ＭＳ Ｐゴシック" charset="0"/>
                <a:cs typeface="+mn-cs"/>
              </a:rPr>
              <a:t>Houding</a:t>
            </a:r>
            <a:r>
              <a:rPr lang="nl-NL" sz="1200" b="0" kern="1200" baseline="0" dirty="0" smtClean="0">
                <a:solidFill>
                  <a:schemeClr val="tx1"/>
                </a:solidFill>
                <a:effectLst/>
                <a:latin typeface="Times New Roman" charset="0"/>
                <a:ea typeface="ＭＳ Ｐゴシック" charset="0"/>
                <a:cs typeface="+mn-cs"/>
              </a:rPr>
              <a:t> in relatie met ouders. Zie je jezelf als de expert? Welke waarden en normen zijn voor jou belangrijk? Wat doe je als deze erg verschillen met die van ouders? Dit alles speelt een rol in hoe je met ouders de relatie vormgeeft.</a:t>
            </a:r>
            <a:endParaRPr lang="nl-NL" sz="1200" kern="1200" dirty="0" smtClean="0">
              <a:solidFill>
                <a:schemeClr val="tx1"/>
              </a:solidFill>
              <a:effectLst/>
              <a:latin typeface="Times New Roman" charset="0"/>
              <a:ea typeface="ＭＳ Ｐゴシック" charset="0"/>
              <a:cs typeface="+mn-cs"/>
            </a:endParaRPr>
          </a:p>
          <a:p>
            <a:pPr marL="171450" lvl="0" indent="-171450">
              <a:buFont typeface="Arial" panose="020B0604020202020204" pitchFamily="34" charset="0"/>
              <a:buChar char="•"/>
            </a:pPr>
            <a:endParaRPr lang="nl-NL" sz="1200" kern="1200" dirty="0" smtClean="0">
              <a:solidFill>
                <a:schemeClr val="tx1"/>
              </a:solidFill>
              <a:effectLst/>
              <a:latin typeface="Times New Roman" charset="0"/>
              <a:ea typeface="ＭＳ Ｐゴシック" charset="0"/>
              <a:cs typeface="+mn-cs"/>
            </a:endParaRPr>
          </a:p>
          <a:p>
            <a:endParaRPr lang="nl-NL" dirty="0" smtClean="0"/>
          </a:p>
          <a:p>
            <a:r>
              <a:rPr lang="nl-NL" b="1" dirty="0" smtClean="0"/>
              <a:t>Kracht</a:t>
            </a:r>
            <a:r>
              <a:rPr lang="nl-NL" dirty="0" smtClean="0"/>
              <a:t>: werken met ervaringen uit de eigen praktijk, geen </a:t>
            </a:r>
            <a:r>
              <a:rPr lang="nl-NL" dirty="0" err="1" smtClean="0"/>
              <a:t>truukjes</a:t>
            </a:r>
            <a:r>
              <a:rPr lang="nl-NL" dirty="0" smtClean="0"/>
              <a:t> aanleren,</a:t>
            </a:r>
            <a:r>
              <a:rPr lang="nl-NL" baseline="0" dirty="0" smtClean="0"/>
              <a:t> oefenen met elkaar en een acteur, weer terug de verbinding met de eigen praktijk. Wat ga je morgen anders doen? </a:t>
            </a:r>
            <a:endParaRPr lang="nl-NL" dirty="0" smtClean="0"/>
          </a:p>
          <a:p>
            <a:endParaRPr lang="nl-NL" dirty="0" smtClean="0"/>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27</a:t>
            </a:fld>
            <a:endParaRPr lang="nl-NL"/>
          </a:p>
        </p:txBody>
      </p:sp>
    </p:spTree>
    <p:extLst>
      <p:ext uri="{BB962C8B-B14F-4D97-AF65-F5344CB8AC3E}">
        <p14:creationId xmlns:p14="http://schemas.microsoft.com/office/powerpoint/2010/main" val="2659748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28</a:t>
            </a:fld>
            <a:endParaRPr lang="nl-NL"/>
          </a:p>
        </p:txBody>
      </p:sp>
    </p:spTree>
    <p:extLst>
      <p:ext uri="{BB962C8B-B14F-4D97-AF65-F5344CB8AC3E}">
        <p14:creationId xmlns:p14="http://schemas.microsoft.com/office/powerpoint/2010/main" val="3210470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dirty="0" smtClean="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29</a:t>
            </a:fld>
            <a:endParaRPr lang="nl-NL"/>
          </a:p>
        </p:txBody>
      </p:sp>
    </p:spTree>
    <p:extLst>
      <p:ext uri="{BB962C8B-B14F-4D97-AF65-F5344CB8AC3E}">
        <p14:creationId xmlns:p14="http://schemas.microsoft.com/office/powerpoint/2010/main" val="1773840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dirty="0" smtClean="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30</a:t>
            </a:fld>
            <a:endParaRPr lang="nl-NL"/>
          </a:p>
        </p:txBody>
      </p:sp>
    </p:spTree>
    <p:extLst>
      <p:ext uri="{BB962C8B-B14F-4D97-AF65-F5344CB8AC3E}">
        <p14:creationId xmlns:p14="http://schemas.microsoft.com/office/powerpoint/2010/main" val="3825001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31</a:t>
            </a:fld>
            <a:endParaRPr lang="en-US"/>
          </a:p>
        </p:txBody>
      </p:sp>
    </p:spTree>
    <p:extLst>
      <p:ext uri="{BB962C8B-B14F-4D97-AF65-F5344CB8AC3E}">
        <p14:creationId xmlns:p14="http://schemas.microsoft.com/office/powerpoint/2010/main" val="3498987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nl-NL" baseline="0" dirty="0" smtClean="0"/>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3</a:t>
            </a:fld>
            <a:endParaRPr lang="en-US"/>
          </a:p>
        </p:txBody>
      </p:sp>
    </p:spTree>
    <p:extLst>
      <p:ext uri="{BB962C8B-B14F-4D97-AF65-F5344CB8AC3E}">
        <p14:creationId xmlns:p14="http://schemas.microsoft.com/office/powerpoint/2010/main" val="4118158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32</a:t>
            </a:fld>
            <a:endParaRPr lang="en-US"/>
          </a:p>
        </p:txBody>
      </p:sp>
    </p:spTree>
    <p:extLst>
      <p:ext uri="{BB962C8B-B14F-4D97-AF65-F5344CB8AC3E}">
        <p14:creationId xmlns:p14="http://schemas.microsoft.com/office/powerpoint/2010/main" val="4080533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33</a:t>
            </a:fld>
            <a:endParaRPr lang="en-US"/>
          </a:p>
        </p:txBody>
      </p:sp>
    </p:spTree>
    <p:extLst>
      <p:ext uri="{BB962C8B-B14F-4D97-AF65-F5344CB8AC3E}">
        <p14:creationId xmlns:p14="http://schemas.microsoft.com/office/powerpoint/2010/main" val="1052568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200" kern="1200" dirty="0">
              <a:solidFill>
                <a:schemeClr val="tx1"/>
              </a:solidFill>
              <a:effectLst/>
              <a:latin typeface="Times New Roman" charset="0"/>
              <a:ea typeface="ＭＳ Ｐゴシック" charset="0"/>
              <a:cs typeface="+mn-cs"/>
            </a:endParaRPr>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4</a:t>
            </a:fld>
            <a:endParaRPr lang="en-US"/>
          </a:p>
        </p:txBody>
      </p:sp>
    </p:spTree>
    <p:extLst>
      <p:ext uri="{BB962C8B-B14F-4D97-AF65-F5344CB8AC3E}">
        <p14:creationId xmlns:p14="http://schemas.microsoft.com/office/powerpoint/2010/main" val="207683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smtClean="0"/>
          </a:p>
          <a:p>
            <a:endParaRPr lang="nl-NL" baseline="0" dirty="0" smtClean="0"/>
          </a:p>
          <a:p>
            <a:endParaRPr lang="nl-NL" dirty="0" smtClean="0"/>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5</a:t>
            </a:fld>
            <a:endParaRPr lang="en-US"/>
          </a:p>
        </p:txBody>
      </p:sp>
    </p:spTree>
    <p:extLst>
      <p:ext uri="{BB962C8B-B14F-4D97-AF65-F5344CB8AC3E}">
        <p14:creationId xmlns:p14="http://schemas.microsoft.com/office/powerpoint/2010/main" val="3349995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6</a:t>
            </a:fld>
            <a:endParaRPr lang="en-US"/>
          </a:p>
        </p:txBody>
      </p:sp>
    </p:spTree>
    <p:extLst>
      <p:ext uri="{BB962C8B-B14F-4D97-AF65-F5344CB8AC3E}">
        <p14:creationId xmlns:p14="http://schemas.microsoft.com/office/powerpoint/2010/main" val="3311849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sz="1200" kern="1200" baseline="0" dirty="0" smtClean="0">
                <a:solidFill>
                  <a:schemeClr val="tx1"/>
                </a:solidFill>
                <a:effectLst/>
                <a:latin typeface="Times New Roman" charset="0"/>
                <a:ea typeface="ＭＳ Ｐゴシック" charset="0"/>
                <a:cs typeface="+mn-cs"/>
              </a:rPr>
              <a:t>. </a:t>
            </a:r>
            <a:endParaRPr lang="nl-NL" sz="1200" kern="1200" dirty="0" smtClean="0">
              <a:solidFill>
                <a:schemeClr val="tx1"/>
              </a:solidFill>
              <a:effectLst/>
              <a:latin typeface="Times New Roman" charset="0"/>
              <a:ea typeface="ＭＳ Ｐゴシック" charset="0"/>
              <a:cs typeface="+mn-cs"/>
            </a:endParaRPr>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7</a:t>
            </a:fld>
            <a:endParaRPr lang="en-US"/>
          </a:p>
        </p:txBody>
      </p:sp>
    </p:spTree>
    <p:extLst>
      <p:ext uri="{BB962C8B-B14F-4D97-AF65-F5344CB8AC3E}">
        <p14:creationId xmlns:p14="http://schemas.microsoft.com/office/powerpoint/2010/main" val="419222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smtClean="0"/>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8</a:t>
            </a:fld>
            <a:endParaRPr lang="en-US"/>
          </a:p>
        </p:txBody>
      </p:sp>
    </p:spTree>
    <p:extLst>
      <p:ext uri="{BB962C8B-B14F-4D97-AF65-F5344CB8AC3E}">
        <p14:creationId xmlns:p14="http://schemas.microsoft.com/office/powerpoint/2010/main" val="1342753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nl-NL" sz="1200" kern="1200" baseline="0" dirty="0" smtClean="0">
              <a:solidFill>
                <a:schemeClr val="tx1"/>
              </a:solidFill>
              <a:effectLst/>
              <a:latin typeface="Times New Roman" charset="0"/>
              <a:ea typeface="ＭＳ Ｐゴシック" charset="0"/>
              <a:cs typeface="+mn-cs"/>
            </a:endParaRPr>
          </a:p>
        </p:txBody>
      </p:sp>
      <p:sp>
        <p:nvSpPr>
          <p:cNvPr id="4" name="Tijdelijke aanduiding voor koptekst 3"/>
          <p:cNvSpPr>
            <a:spLocks noGrp="1"/>
          </p:cNvSpPr>
          <p:nvPr>
            <p:ph type="hdr" sz="quarter" idx="10"/>
          </p:nvPr>
        </p:nvSpPr>
        <p:spPr/>
        <p:txBody>
          <a:bodyPr/>
          <a:lstStyle/>
          <a:p>
            <a:endParaRPr lang="en-US"/>
          </a:p>
        </p:txBody>
      </p:sp>
      <p:sp>
        <p:nvSpPr>
          <p:cNvPr id="5" name="Tijdelijke aanduiding voor datum 4"/>
          <p:cNvSpPr>
            <a:spLocks noGrp="1"/>
          </p:cNvSpPr>
          <p:nvPr>
            <p:ph type="dt" idx="11"/>
          </p:nvPr>
        </p:nvSpPr>
        <p:spPr/>
        <p:txBody>
          <a:bodyPr/>
          <a:lstStyle/>
          <a:p>
            <a:fld id="{B84C9008-6D53-5049-B516-F0DE16816FD9}" type="datetime1">
              <a:rPr lang="nl-NL" smtClean="0"/>
              <a:t>19-2-2018</a:t>
            </a:fld>
            <a:endParaRPr lang="en-US"/>
          </a:p>
        </p:txBody>
      </p:sp>
      <p:sp>
        <p:nvSpPr>
          <p:cNvPr id="6" name="Tijdelijke aanduiding voor voettekst 5"/>
          <p:cNvSpPr>
            <a:spLocks noGrp="1"/>
          </p:cNvSpPr>
          <p:nvPr>
            <p:ph type="ftr" sz="quarter" idx="12"/>
          </p:nvPr>
        </p:nvSpPr>
        <p:spPr/>
        <p:txBody>
          <a:bodyPr/>
          <a:lstStyle/>
          <a:p>
            <a:endParaRPr lang="en-US"/>
          </a:p>
        </p:txBody>
      </p:sp>
      <p:sp>
        <p:nvSpPr>
          <p:cNvPr id="7" name="Tijdelijke aanduiding voor dianummer 6"/>
          <p:cNvSpPr>
            <a:spLocks noGrp="1"/>
          </p:cNvSpPr>
          <p:nvPr>
            <p:ph type="sldNum" sz="quarter" idx="13"/>
          </p:nvPr>
        </p:nvSpPr>
        <p:spPr/>
        <p:txBody>
          <a:bodyPr/>
          <a:lstStyle/>
          <a:p>
            <a:fld id="{A995DA3A-915F-4D4C-A97C-252687C1E639}" type="slidenum">
              <a:rPr lang="en-US" smtClean="0"/>
              <a:pPr/>
              <a:t>10</a:t>
            </a:fld>
            <a:endParaRPr lang="en-US"/>
          </a:p>
        </p:txBody>
      </p:sp>
    </p:spTree>
    <p:extLst>
      <p:ext uri="{BB962C8B-B14F-4D97-AF65-F5344CB8AC3E}">
        <p14:creationId xmlns:p14="http://schemas.microsoft.com/office/powerpoint/2010/main" val="18040312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pic>
        <p:nvPicPr>
          <p:cNvPr id="5" name="Afbeelding 4" descr="ppt-algsheet_NLvariant-witte-schaduw.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208"/>
          </a:xfrm>
          <a:prstGeom prst="rect">
            <a:avLst/>
          </a:prstGeom>
        </p:spPr>
      </p:pic>
      <p:sp>
        <p:nvSpPr>
          <p:cNvPr id="2" name="Titel 1"/>
          <p:cNvSpPr>
            <a:spLocks noGrp="1"/>
          </p:cNvSpPr>
          <p:nvPr>
            <p:ph type="title"/>
          </p:nvPr>
        </p:nvSpPr>
        <p:spPr>
          <a:xfrm>
            <a:off x="611560" y="1988840"/>
            <a:ext cx="8075240" cy="4107904"/>
          </a:xfrm>
          <a:prstGeom prst="rect">
            <a:avLst/>
          </a:prstGeom>
        </p:spPr>
        <p:txBody>
          <a:bodyPr/>
          <a:lstStyle>
            <a:lvl1pPr>
              <a:defRPr>
                <a:solidFill>
                  <a:schemeClr val="bg1"/>
                </a:solidFill>
              </a:defRPr>
            </a:lvl1pPr>
          </a:lstStyle>
          <a:p>
            <a:r>
              <a:rPr lang="en-US" dirty="0" err="1" smtClean="0"/>
              <a:t>Titelstijl</a:t>
            </a:r>
            <a:r>
              <a:rPr lang="en-US" dirty="0" smtClean="0"/>
              <a:t> van model </a:t>
            </a:r>
            <a:r>
              <a:rPr lang="en-US" dirty="0" err="1" smtClean="0"/>
              <a:t>bewerken</a:t>
            </a:r>
            <a:endParaRPr lang="nl-NL" dirty="0"/>
          </a:p>
        </p:txBody>
      </p:sp>
      <p:sp>
        <p:nvSpPr>
          <p:cNvPr id="6" name="Tijdelijke aanduiding voor voettekst 4"/>
          <p:cNvSpPr>
            <a:spLocks noGrp="1"/>
          </p:cNvSpPr>
          <p:nvPr>
            <p:ph type="ftr" sz="quarter" idx="3"/>
          </p:nvPr>
        </p:nvSpPr>
        <p:spPr>
          <a:xfrm>
            <a:off x="1835696" y="6381328"/>
            <a:ext cx="6336704" cy="365125"/>
          </a:xfrm>
          <a:prstGeom prst="rect">
            <a:avLst/>
          </a:prstGeom>
        </p:spPr>
        <p:txBody>
          <a:bodyPr vert="horz" lIns="91440" tIns="45720" rIns="91440" bIns="45720" rtlCol="0" anchor="ctr"/>
          <a:lstStyle>
            <a:lvl1pPr algn="l">
              <a:defRPr sz="1200">
                <a:solidFill>
                  <a:schemeClr val="tx1">
                    <a:tint val="75000"/>
                  </a:schemeClr>
                </a:solidFill>
                <a:latin typeface="Fontys Frutiger"/>
              </a:defRPr>
            </a:lvl1pPr>
          </a:lstStyle>
          <a:p>
            <a:pPr algn="r"/>
            <a:r>
              <a:rPr lang="nl-NL" dirty="0" smtClean="0"/>
              <a:t>Voettekst</a:t>
            </a:r>
            <a:endParaRPr lang="nl-NL" dirty="0"/>
          </a:p>
        </p:txBody>
      </p:sp>
      <p:sp>
        <p:nvSpPr>
          <p:cNvPr id="7" name="Tijdelijke aanduiding voor dianummer 5"/>
          <p:cNvSpPr>
            <a:spLocks noGrp="1"/>
          </p:cNvSpPr>
          <p:nvPr>
            <p:ph type="sldNum" sz="quarter" idx="4"/>
          </p:nvPr>
        </p:nvSpPr>
        <p:spPr>
          <a:xfrm>
            <a:off x="8172400" y="6381328"/>
            <a:ext cx="514400" cy="365125"/>
          </a:xfrm>
          <a:prstGeom prst="rect">
            <a:avLst/>
          </a:prstGeom>
        </p:spPr>
        <p:txBody>
          <a:bodyPr vert="horz" lIns="91440" tIns="45720" rIns="91440" bIns="45720" rtlCol="0" anchor="ctr"/>
          <a:lstStyle>
            <a:lvl1pPr algn="r">
              <a:defRPr sz="1200">
                <a:solidFill>
                  <a:schemeClr val="tx1">
                    <a:tint val="75000"/>
                  </a:schemeClr>
                </a:solidFill>
                <a:latin typeface="Fontys Frutiger"/>
              </a:defRPr>
            </a:lvl1pPr>
          </a:lstStyle>
          <a:p>
            <a:fld id="{513CBD93-3318-4B48-B3BC-79E8361AB13D}" type="slidenum">
              <a:rPr lang="nl-NL" smtClean="0"/>
              <a:pPr/>
              <a:t>‹nr.›</a:t>
            </a:fld>
            <a:endParaRPr lang="nl-NL" dirty="0"/>
          </a:p>
        </p:txBody>
      </p:sp>
    </p:spTree>
    <p:extLst>
      <p:ext uri="{BB962C8B-B14F-4D97-AF65-F5344CB8AC3E}">
        <p14:creationId xmlns:p14="http://schemas.microsoft.com/office/powerpoint/2010/main" val="40645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pic>
        <p:nvPicPr>
          <p:cNvPr id="4" name="Afbeelding 3" descr="ppt-sheet2-NL_algemee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208"/>
          </a:xfrm>
          <a:prstGeom prst="rect">
            <a:avLst/>
          </a:prstGeom>
        </p:spPr>
      </p:pic>
      <p:sp>
        <p:nvSpPr>
          <p:cNvPr id="5" name="Tijdelijke aanduiding voor voettekst 4"/>
          <p:cNvSpPr>
            <a:spLocks noGrp="1"/>
          </p:cNvSpPr>
          <p:nvPr>
            <p:ph type="ftr" sz="quarter" idx="3"/>
          </p:nvPr>
        </p:nvSpPr>
        <p:spPr>
          <a:xfrm>
            <a:off x="1835696" y="6381328"/>
            <a:ext cx="6336704" cy="365125"/>
          </a:xfrm>
          <a:prstGeom prst="rect">
            <a:avLst/>
          </a:prstGeom>
        </p:spPr>
        <p:txBody>
          <a:bodyPr vert="horz" lIns="91440" tIns="45720" rIns="91440" bIns="45720" rtlCol="0" anchor="ctr"/>
          <a:lstStyle>
            <a:lvl1pPr algn="l">
              <a:defRPr sz="1200">
                <a:solidFill>
                  <a:schemeClr val="tx1">
                    <a:tint val="75000"/>
                  </a:schemeClr>
                </a:solidFill>
                <a:latin typeface="Fontys Frutiger"/>
              </a:defRPr>
            </a:lvl1pPr>
          </a:lstStyle>
          <a:p>
            <a:pPr algn="r"/>
            <a:r>
              <a:rPr lang="nl-NL" dirty="0" smtClean="0"/>
              <a:t>Voettekst</a:t>
            </a:r>
            <a:endParaRPr lang="nl-NL" dirty="0"/>
          </a:p>
        </p:txBody>
      </p:sp>
      <p:sp>
        <p:nvSpPr>
          <p:cNvPr id="6" name="Tijdelijke aanduiding voor dianummer 5"/>
          <p:cNvSpPr>
            <a:spLocks noGrp="1"/>
          </p:cNvSpPr>
          <p:nvPr>
            <p:ph type="sldNum" sz="quarter" idx="4"/>
          </p:nvPr>
        </p:nvSpPr>
        <p:spPr>
          <a:xfrm>
            <a:off x="8172400" y="6381328"/>
            <a:ext cx="514400" cy="365125"/>
          </a:xfrm>
          <a:prstGeom prst="rect">
            <a:avLst/>
          </a:prstGeom>
        </p:spPr>
        <p:txBody>
          <a:bodyPr vert="horz" lIns="91440" tIns="45720" rIns="91440" bIns="45720" rtlCol="0" anchor="ctr"/>
          <a:lstStyle>
            <a:lvl1pPr algn="r">
              <a:defRPr sz="1200">
                <a:solidFill>
                  <a:schemeClr val="tx1">
                    <a:tint val="75000"/>
                  </a:schemeClr>
                </a:solidFill>
                <a:latin typeface="Fontys Frutiger"/>
              </a:defRPr>
            </a:lvl1pPr>
          </a:lstStyle>
          <a:p>
            <a:fld id="{513CBD93-3318-4B48-B3BC-79E8361AB13D}" type="slidenum">
              <a:rPr lang="nl-NL" smtClean="0"/>
              <a:pPr/>
              <a:t>‹nr.›</a:t>
            </a:fld>
            <a:endParaRPr lang="nl-NL" dirty="0"/>
          </a:p>
        </p:txBody>
      </p:sp>
      <p:sp>
        <p:nvSpPr>
          <p:cNvPr id="7" name="Rectangle 3"/>
          <p:cNvSpPr>
            <a:spLocks noGrp="1" noChangeArrowheads="1"/>
          </p:cNvSpPr>
          <p:nvPr>
            <p:ph type="title"/>
          </p:nvPr>
        </p:nvSpPr>
        <p:spPr bwMode="auto">
          <a:xfrm>
            <a:off x="1835696" y="260648"/>
            <a:ext cx="6857256"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err="1"/>
              <a:t>Titelstijl</a:t>
            </a:r>
            <a:r>
              <a:rPr lang="en-US" dirty="0"/>
              <a:t> van model </a:t>
            </a:r>
            <a:r>
              <a:rPr lang="en-US" dirty="0" err="1"/>
              <a:t>bewerken</a:t>
            </a:r>
            <a:endParaRPr lang="en-US" dirty="0"/>
          </a:p>
        </p:txBody>
      </p:sp>
      <p:sp>
        <p:nvSpPr>
          <p:cNvPr id="8" name="Rectangle 4"/>
          <p:cNvSpPr>
            <a:spLocks noGrp="1" noChangeArrowheads="1"/>
          </p:cNvSpPr>
          <p:nvPr>
            <p:ph idx="1"/>
          </p:nvPr>
        </p:nvSpPr>
        <p:spPr bwMode="auto">
          <a:xfrm>
            <a:off x="533400" y="1988840"/>
            <a:ext cx="8153400"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Tree>
    <p:extLst>
      <p:ext uri="{BB962C8B-B14F-4D97-AF65-F5344CB8AC3E}">
        <p14:creationId xmlns:p14="http://schemas.microsoft.com/office/powerpoint/2010/main" val="4252079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33400" y="1124744"/>
            <a:ext cx="8153400" cy="5040560"/>
          </a:xfrm>
        </p:spPr>
        <p:txBody>
          <a:body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7" name="Tijdelijke aanduiding voor voettekst 4"/>
          <p:cNvSpPr>
            <a:spLocks noGrp="1"/>
          </p:cNvSpPr>
          <p:nvPr>
            <p:ph type="ftr" sz="quarter" idx="3"/>
          </p:nvPr>
        </p:nvSpPr>
        <p:spPr>
          <a:xfrm>
            <a:off x="1835696" y="6381328"/>
            <a:ext cx="6336704" cy="365125"/>
          </a:xfrm>
          <a:prstGeom prst="rect">
            <a:avLst/>
          </a:prstGeom>
        </p:spPr>
        <p:txBody>
          <a:bodyPr vert="horz" lIns="91440" tIns="45720" rIns="91440" bIns="45720" rtlCol="0" anchor="ctr"/>
          <a:lstStyle>
            <a:lvl1pPr algn="l">
              <a:defRPr sz="1200">
                <a:solidFill>
                  <a:schemeClr val="tx1">
                    <a:tint val="75000"/>
                  </a:schemeClr>
                </a:solidFill>
                <a:latin typeface="Fontys Frutiger"/>
              </a:defRPr>
            </a:lvl1pPr>
          </a:lstStyle>
          <a:p>
            <a:pPr algn="r"/>
            <a:r>
              <a:rPr lang="nl-NL" dirty="0" smtClean="0"/>
              <a:t>Voettekst</a:t>
            </a:r>
            <a:endParaRPr lang="nl-NL" dirty="0"/>
          </a:p>
        </p:txBody>
      </p:sp>
      <p:sp>
        <p:nvSpPr>
          <p:cNvPr id="8" name="Tijdelijke aanduiding voor dianummer 5"/>
          <p:cNvSpPr>
            <a:spLocks noGrp="1"/>
          </p:cNvSpPr>
          <p:nvPr>
            <p:ph type="sldNum" sz="quarter" idx="4"/>
          </p:nvPr>
        </p:nvSpPr>
        <p:spPr>
          <a:xfrm>
            <a:off x="8172400" y="6381328"/>
            <a:ext cx="514400" cy="365125"/>
          </a:xfrm>
          <a:prstGeom prst="rect">
            <a:avLst/>
          </a:prstGeom>
        </p:spPr>
        <p:txBody>
          <a:bodyPr vert="horz" lIns="91440" tIns="45720" rIns="91440" bIns="45720" rtlCol="0" anchor="ctr"/>
          <a:lstStyle>
            <a:lvl1pPr algn="r">
              <a:defRPr sz="1200">
                <a:solidFill>
                  <a:schemeClr val="tx1">
                    <a:tint val="75000"/>
                  </a:schemeClr>
                </a:solidFill>
                <a:latin typeface="Fontys Frutiger"/>
              </a:defRPr>
            </a:lvl1pPr>
          </a:lstStyle>
          <a:p>
            <a:fld id="{513CBD93-3318-4B48-B3BC-79E8361AB13D}" type="slidenum">
              <a:rPr lang="nl-NL" smtClean="0"/>
              <a:pPr/>
              <a:t>‹nr.›</a:t>
            </a:fld>
            <a:endParaRPr lang="nl-NL" dirty="0"/>
          </a:p>
        </p:txBody>
      </p:sp>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6216" y="6408294"/>
            <a:ext cx="2304256" cy="340491"/>
          </a:xfrm>
          <a:prstGeom prst="rect">
            <a:avLst/>
          </a:prstGeom>
        </p:spPr>
      </p:pic>
    </p:spTree>
    <p:extLst>
      <p:ext uri="{BB962C8B-B14F-4D97-AF65-F5344CB8AC3E}">
        <p14:creationId xmlns:p14="http://schemas.microsoft.com/office/powerpoint/2010/main" val="275699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Aangepaste indelin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0"/>
          </p:nvPr>
        </p:nvSpPr>
        <p:spPr/>
        <p:txBody>
          <a:bodyPr/>
          <a:lstStyle/>
          <a:p>
            <a:pPr algn="r"/>
            <a:r>
              <a:rPr lang="nl-NL" dirty="0" smtClean="0"/>
              <a:t>Voettekst</a:t>
            </a:r>
            <a:endParaRPr lang="nl-NL" dirty="0"/>
          </a:p>
        </p:txBody>
      </p:sp>
      <p:sp>
        <p:nvSpPr>
          <p:cNvPr id="4" name="Tijdelijke aanduiding voor dianummer 3"/>
          <p:cNvSpPr>
            <a:spLocks noGrp="1"/>
          </p:cNvSpPr>
          <p:nvPr>
            <p:ph type="sldNum" sz="quarter" idx="11"/>
          </p:nvPr>
        </p:nvSpPr>
        <p:spPr/>
        <p:txBody>
          <a:bodyPr/>
          <a:lstStyle/>
          <a:p>
            <a:fld id="{513CBD93-3318-4B48-B3BC-79E8361AB13D}" type="slidenum">
              <a:rPr lang="nl-NL" smtClean="0"/>
              <a:pPr/>
              <a:t>‹nr.›</a:t>
            </a:fld>
            <a:endParaRPr lang="nl-NL" dirty="0"/>
          </a:p>
        </p:txBody>
      </p:sp>
      <p:pic>
        <p:nvPicPr>
          <p:cNvPr id="5" name="Afbeelding 4" descr="ppt-DGsheet3-NL_studievoor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208"/>
          </a:xfrm>
          <a:prstGeom prst="rect">
            <a:avLst/>
          </a:prstGeom>
        </p:spPr>
      </p:pic>
    </p:spTree>
    <p:extLst>
      <p:ext uri="{BB962C8B-B14F-4D97-AF65-F5344CB8AC3E}">
        <p14:creationId xmlns:p14="http://schemas.microsoft.com/office/powerpoint/2010/main" val="1366943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nl-NL"/>
              <a:t>Klik om stijl te bewerken</a:t>
            </a:r>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52B002-1032-497A-A690-67428BD6A599}" type="datetimeFigureOut">
              <a:rPr lang="nl-NL" smtClean="0"/>
              <a:t>19-2-2018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1185277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Afbeelding 2" descr="ppt-volgsheet_NL-logoklein.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7208"/>
          </a:xfrm>
          <a:prstGeom prst="rect">
            <a:avLst/>
          </a:prstGeom>
        </p:spPr>
      </p:pic>
      <p:sp>
        <p:nvSpPr>
          <p:cNvPr id="5" name="Tijdelijke aanduiding voor voettekst 4"/>
          <p:cNvSpPr>
            <a:spLocks noGrp="1"/>
          </p:cNvSpPr>
          <p:nvPr>
            <p:ph type="ftr" sz="quarter" idx="3"/>
          </p:nvPr>
        </p:nvSpPr>
        <p:spPr>
          <a:xfrm>
            <a:off x="1835696" y="6381328"/>
            <a:ext cx="6336704" cy="365125"/>
          </a:xfrm>
          <a:prstGeom prst="rect">
            <a:avLst/>
          </a:prstGeom>
        </p:spPr>
        <p:txBody>
          <a:bodyPr vert="horz" lIns="91440" tIns="45720" rIns="91440" bIns="45720" rtlCol="0" anchor="ctr"/>
          <a:lstStyle>
            <a:lvl1pPr algn="l">
              <a:defRPr sz="1200" b="0" i="0">
                <a:solidFill>
                  <a:schemeClr val="tx1">
                    <a:tint val="75000"/>
                  </a:schemeClr>
                </a:solidFill>
                <a:latin typeface="Arial"/>
                <a:cs typeface="Arial"/>
              </a:defRPr>
            </a:lvl1pPr>
          </a:lstStyle>
          <a:p>
            <a:pPr algn="r"/>
            <a:r>
              <a:rPr lang="nl-NL" dirty="0" smtClean="0"/>
              <a:t>Voettekst</a:t>
            </a:r>
            <a:endParaRPr lang="nl-NL" dirty="0"/>
          </a:p>
        </p:txBody>
      </p:sp>
      <p:sp>
        <p:nvSpPr>
          <p:cNvPr id="6" name="Tijdelijke aanduiding voor dianummer 5"/>
          <p:cNvSpPr>
            <a:spLocks noGrp="1"/>
          </p:cNvSpPr>
          <p:nvPr>
            <p:ph type="sldNum" sz="quarter" idx="4"/>
          </p:nvPr>
        </p:nvSpPr>
        <p:spPr>
          <a:xfrm>
            <a:off x="8172400" y="6381328"/>
            <a:ext cx="514400" cy="365125"/>
          </a:xfrm>
          <a:prstGeom prst="rect">
            <a:avLst/>
          </a:prstGeom>
        </p:spPr>
        <p:txBody>
          <a:bodyPr vert="horz" lIns="91440" tIns="45720" rIns="91440" bIns="45720" rtlCol="0" anchor="ctr"/>
          <a:lstStyle>
            <a:lvl1pPr algn="r">
              <a:defRPr sz="1200" b="0" i="0">
                <a:solidFill>
                  <a:schemeClr val="tx1">
                    <a:tint val="75000"/>
                  </a:schemeClr>
                </a:solidFill>
                <a:latin typeface="Arial"/>
                <a:cs typeface="Arial"/>
              </a:defRPr>
            </a:lvl1pPr>
          </a:lstStyle>
          <a:p>
            <a:fld id="{513CBD93-3318-4B48-B3BC-79E8361AB13D}" type="slidenum">
              <a:rPr lang="nl-NL" smtClean="0"/>
              <a:pPr/>
              <a:t>‹nr.›</a:t>
            </a:fld>
            <a:endParaRPr lang="nl-NL" dirty="0"/>
          </a:p>
        </p:txBody>
      </p:sp>
      <p:sp>
        <p:nvSpPr>
          <p:cNvPr id="329732" name="Rectangle 4"/>
          <p:cNvSpPr>
            <a:spLocks noGrp="1" noChangeArrowheads="1"/>
          </p:cNvSpPr>
          <p:nvPr>
            <p:ph type="body" idx="1"/>
          </p:nvPr>
        </p:nvSpPr>
        <p:spPr bwMode="auto">
          <a:xfrm>
            <a:off x="533400" y="1268760"/>
            <a:ext cx="815340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1" r:id="rId3"/>
    <p:sldLayoutId id="2147483660" r:id="rId4"/>
    <p:sldLayoutId id="2147483662" r:id="rId5"/>
  </p:sldLayoutIdLst>
  <p:timing>
    <p:tnLst>
      <p:par>
        <p:cTn id="1" dur="indefinite" restart="never" nodeType="tmRoot"/>
      </p:par>
    </p:tnLst>
  </p:timing>
  <p:hf hdr="0" dt="0"/>
  <p:txStyles>
    <p:titleStyle>
      <a:lvl1pPr algn="l" rtl="0" fontAlgn="base">
        <a:spcBef>
          <a:spcPct val="0"/>
        </a:spcBef>
        <a:spcAft>
          <a:spcPct val="0"/>
        </a:spcAft>
        <a:defRPr sz="3200" b="1" i="0">
          <a:solidFill>
            <a:srgbClr val="570076"/>
          </a:solidFill>
          <a:latin typeface="Arial"/>
          <a:ea typeface="+mj-ea"/>
          <a:cs typeface="Arial"/>
        </a:defRPr>
      </a:lvl1pPr>
      <a:lvl2pPr algn="l" rtl="0" fontAlgn="base">
        <a:spcBef>
          <a:spcPct val="0"/>
        </a:spcBef>
        <a:spcAft>
          <a:spcPct val="0"/>
        </a:spcAft>
        <a:defRPr sz="3200" b="1">
          <a:solidFill>
            <a:srgbClr val="570076"/>
          </a:solidFill>
          <a:latin typeface="Fontys Frutiger" charset="0"/>
          <a:ea typeface="ＭＳ Ｐゴシック" charset="0"/>
        </a:defRPr>
      </a:lvl2pPr>
      <a:lvl3pPr algn="l" rtl="0" fontAlgn="base">
        <a:spcBef>
          <a:spcPct val="0"/>
        </a:spcBef>
        <a:spcAft>
          <a:spcPct val="0"/>
        </a:spcAft>
        <a:defRPr sz="3200" b="1">
          <a:solidFill>
            <a:srgbClr val="570076"/>
          </a:solidFill>
          <a:latin typeface="Fontys Frutiger" charset="0"/>
          <a:ea typeface="ＭＳ Ｐゴシック" charset="0"/>
        </a:defRPr>
      </a:lvl3pPr>
      <a:lvl4pPr algn="l" rtl="0" fontAlgn="base">
        <a:spcBef>
          <a:spcPct val="0"/>
        </a:spcBef>
        <a:spcAft>
          <a:spcPct val="0"/>
        </a:spcAft>
        <a:defRPr sz="3200" b="1">
          <a:solidFill>
            <a:srgbClr val="570076"/>
          </a:solidFill>
          <a:latin typeface="Fontys Frutiger" charset="0"/>
          <a:ea typeface="ＭＳ Ｐゴシック" charset="0"/>
        </a:defRPr>
      </a:lvl4pPr>
      <a:lvl5pPr algn="l" rtl="0" fontAlgn="base">
        <a:spcBef>
          <a:spcPct val="0"/>
        </a:spcBef>
        <a:spcAft>
          <a:spcPct val="0"/>
        </a:spcAft>
        <a:defRPr sz="3200" b="1">
          <a:solidFill>
            <a:srgbClr val="570076"/>
          </a:solidFill>
          <a:latin typeface="Fontys Frutiger" charset="0"/>
          <a:ea typeface="ＭＳ Ｐゴシック" charset="0"/>
        </a:defRPr>
      </a:lvl5pPr>
      <a:lvl6pPr marL="457200" algn="l" rtl="0" fontAlgn="base">
        <a:spcBef>
          <a:spcPct val="0"/>
        </a:spcBef>
        <a:spcAft>
          <a:spcPct val="0"/>
        </a:spcAft>
        <a:defRPr sz="3200" b="1">
          <a:solidFill>
            <a:srgbClr val="570076"/>
          </a:solidFill>
          <a:latin typeface="Fontys Frutiger" charset="0"/>
          <a:ea typeface="ＭＳ Ｐゴシック" charset="0"/>
        </a:defRPr>
      </a:lvl6pPr>
      <a:lvl7pPr marL="914400" algn="l" rtl="0" fontAlgn="base">
        <a:spcBef>
          <a:spcPct val="0"/>
        </a:spcBef>
        <a:spcAft>
          <a:spcPct val="0"/>
        </a:spcAft>
        <a:defRPr sz="3200" b="1">
          <a:solidFill>
            <a:srgbClr val="570076"/>
          </a:solidFill>
          <a:latin typeface="Fontys Frutiger" charset="0"/>
          <a:ea typeface="ＭＳ Ｐゴシック" charset="0"/>
        </a:defRPr>
      </a:lvl7pPr>
      <a:lvl8pPr marL="1371600" algn="l" rtl="0" fontAlgn="base">
        <a:spcBef>
          <a:spcPct val="0"/>
        </a:spcBef>
        <a:spcAft>
          <a:spcPct val="0"/>
        </a:spcAft>
        <a:defRPr sz="3200" b="1">
          <a:solidFill>
            <a:srgbClr val="570076"/>
          </a:solidFill>
          <a:latin typeface="Fontys Frutiger" charset="0"/>
          <a:ea typeface="ＭＳ Ｐゴシック" charset="0"/>
        </a:defRPr>
      </a:lvl8pPr>
      <a:lvl9pPr marL="1828800" algn="l" rtl="0" fontAlgn="base">
        <a:spcBef>
          <a:spcPct val="0"/>
        </a:spcBef>
        <a:spcAft>
          <a:spcPct val="0"/>
        </a:spcAft>
        <a:defRPr sz="3200" b="1">
          <a:solidFill>
            <a:srgbClr val="570076"/>
          </a:solidFill>
          <a:latin typeface="Fontys Frutiger" charset="0"/>
          <a:ea typeface="ＭＳ Ｐゴシック" charset="0"/>
        </a:defRPr>
      </a:lvl9pPr>
    </p:titleStyle>
    <p:bodyStyle>
      <a:lvl1pPr marL="342900" indent="-342900" algn="l" rtl="0" fontAlgn="base">
        <a:spcBef>
          <a:spcPct val="20000"/>
        </a:spcBef>
        <a:spcAft>
          <a:spcPct val="0"/>
        </a:spcAft>
        <a:buChar char="•"/>
        <a:defRPr sz="3200" b="0" i="0">
          <a:solidFill>
            <a:srgbClr val="570076"/>
          </a:solidFill>
          <a:latin typeface="Arial"/>
          <a:ea typeface="+mn-ea"/>
          <a:cs typeface="Arial"/>
        </a:defRPr>
      </a:lvl1pPr>
      <a:lvl2pPr marL="742950" indent="-285750" algn="l" rtl="0" fontAlgn="base">
        <a:spcBef>
          <a:spcPct val="20000"/>
        </a:spcBef>
        <a:spcAft>
          <a:spcPct val="0"/>
        </a:spcAft>
        <a:buChar char="–"/>
        <a:defRPr sz="2800" b="0" i="0">
          <a:solidFill>
            <a:srgbClr val="570076"/>
          </a:solidFill>
          <a:latin typeface="Arial"/>
          <a:ea typeface="+mn-ea"/>
          <a:cs typeface="Arial"/>
        </a:defRPr>
      </a:lvl2pPr>
      <a:lvl3pPr marL="1143000" indent="-228600" algn="l" rtl="0" fontAlgn="base">
        <a:spcBef>
          <a:spcPct val="20000"/>
        </a:spcBef>
        <a:spcAft>
          <a:spcPct val="0"/>
        </a:spcAft>
        <a:buChar char="•"/>
        <a:defRPr sz="2400" b="0" i="0">
          <a:solidFill>
            <a:srgbClr val="570076"/>
          </a:solidFill>
          <a:latin typeface="Arial"/>
          <a:ea typeface="+mn-ea"/>
          <a:cs typeface="Arial"/>
        </a:defRPr>
      </a:lvl3pPr>
      <a:lvl4pPr marL="1600200" indent="-228600" algn="l" rtl="0" fontAlgn="base">
        <a:spcBef>
          <a:spcPct val="20000"/>
        </a:spcBef>
        <a:spcAft>
          <a:spcPct val="0"/>
        </a:spcAft>
        <a:buChar char="–"/>
        <a:defRPr sz="2000" b="0" i="0">
          <a:solidFill>
            <a:srgbClr val="570076"/>
          </a:solidFill>
          <a:latin typeface="Arial"/>
          <a:ea typeface="+mn-ea"/>
          <a:cs typeface="Arial"/>
        </a:defRPr>
      </a:lvl4pPr>
      <a:lvl5pPr marL="2057400" indent="-228600" algn="l" rtl="0" fontAlgn="base">
        <a:spcBef>
          <a:spcPct val="20000"/>
        </a:spcBef>
        <a:spcAft>
          <a:spcPct val="0"/>
        </a:spcAft>
        <a:buChar char="»"/>
        <a:defRPr sz="2000" b="0" i="0">
          <a:solidFill>
            <a:srgbClr val="570076"/>
          </a:solidFill>
          <a:latin typeface="Arial"/>
          <a:ea typeface="+mn-ea"/>
          <a:cs typeface="Arial"/>
        </a:defRPr>
      </a:lvl5pPr>
      <a:lvl6pPr marL="2514600" indent="-228600" algn="l" rtl="0" fontAlgn="base">
        <a:spcBef>
          <a:spcPct val="20000"/>
        </a:spcBef>
        <a:spcAft>
          <a:spcPct val="0"/>
        </a:spcAft>
        <a:buChar char="»"/>
        <a:defRPr sz="2000">
          <a:solidFill>
            <a:srgbClr val="570076"/>
          </a:solidFill>
          <a:latin typeface="+mn-lt"/>
          <a:ea typeface="+mn-ea"/>
        </a:defRPr>
      </a:lvl6pPr>
      <a:lvl7pPr marL="2971800" indent="-228600" algn="l" rtl="0" fontAlgn="base">
        <a:spcBef>
          <a:spcPct val="20000"/>
        </a:spcBef>
        <a:spcAft>
          <a:spcPct val="0"/>
        </a:spcAft>
        <a:buChar char="»"/>
        <a:defRPr sz="2000">
          <a:solidFill>
            <a:srgbClr val="570076"/>
          </a:solidFill>
          <a:latin typeface="+mn-lt"/>
          <a:ea typeface="+mn-ea"/>
        </a:defRPr>
      </a:lvl7pPr>
      <a:lvl8pPr marL="3429000" indent="-228600" algn="l" rtl="0" fontAlgn="base">
        <a:spcBef>
          <a:spcPct val="20000"/>
        </a:spcBef>
        <a:spcAft>
          <a:spcPct val="0"/>
        </a:spcAft>
        <a:buChar char="»"/>
        <a:defRPr sz="2000">
          <a:solidFill>
            <a:srgbClr val="570076"/>
          </a:solidFill>
          <a:latin typeface="+mn-lt"/>
          <a:ea typeface="+mn-ea"/>
        </a:defRPr>
      </a:lvl8pPr>
      <a:lvl9pPr marL="3886200" indent="-228600" algn="l" rtl="0" fontAlgn="base">
        <a:spcBef>
          <a:spcPct val="20000"/>
        </a:spcBef>
        <a:spcAft>
          <a:spcPct val="0"/>
        </a:spcAft>
        <a:buChar char="»"/>
        <a:defRPr sz="2000">
          <a:solidFill>
            <a:srgbClr val="570076"/>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educatief-partnerschap.nl/inspiraties/8/het-leren-thuis-stimuleren-via-vve-bs-de-wegwijzer-heerlen"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educatief-partnerschap.n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645024"/>
            <a:ext cx="8974832" cy="3024336"/>
          </a:xfrm>
        </p:spPr>
        <p:txBody>
          <a:bodyPr/>
          <a:lstStyle/>
          <a:p>
            <a:pPr algn="ctr"/>
            <a:r>
              <a:rPr lang="nl-NL" dirty="0" smtClean="0"/>
              <a:t/>
            </a:r>
            <a:br>
              <a:rPr lang="nl-NL" dirty="0" smtClean="0"/>
            </a:br>
            <a:r>
              <a:rPr lang="en-GB" sz="2800" dirty="0" err="1"/>
              <a:t>Verschillende</a:t>
            </a:r>
            <a:r>
              <a:rPr lang="en-GB" sz="2800" dirty="0"/>
              <a:t> </a:t>
            </a:r>
            <a:r>
              <a:rPr lang="en-GB" sz="2800" dirty="0" err="1"/>
              <a:t>ouders</a:t>
            </a:r>
            <a:r>
              <a:rPr lang="en-GB" sz="2800" dirty="0"/>
              <a:t>, </a:t>
            </a:r>
            <a:r>
              <a:rPr lang="en-GB" sz="2800" dirty="0" err="1"/>
              <a:t>verschillende</a:t>
            </a:r>
            <a:r>
              <a:rPr lang="en-GB" sz="2800" dirty="0"/>
              <a:t> </a:t>
            </a:r>
            <a:r>
              <a:rPr lang="en-GB" sz="2800" dirty="0" err="1"/>
              <a:t>leerkrachten</a:t>
            </a:r>
            <a:r>
              <a:rPr lang="en-GB" sz="2800" dirty="0"/>
              <a:t/>
            </a:r>
            <a:br>
              <a:rPr lang="en-GB" sz="2800" dirty="0"/>
            </a:br>
            <a:r>
              <a:rPr lang="en-GB" sz="2800" dirty="0"/>
              <a:t/>
            </a:r>
            <a:br>
              <a:rPr lang="en-GB" sz="2800" dirty="0"/>
            </a:br>
            <a:r>
              <a:rPr lang="en-GB" sz="2800" b="0" dirty="0" err="1"/>
              <a:t>Oudergesprekken</a:t>
            </a:r>
            <a:r>
              <a:rPr lang="en-GB" sz="2800" b="0" dirty="0"/>
              <a:t> </a:t>
            </a:r>
            <a:r>
              <a:rPr lang="en-GB" sz="2800" b="0" dirty="0" err="1"/>
              <a:t>en</a:t>
            </a:r>
            <a:r>
              <a:rPr lang="en-GB" sz="2800" b="0" dirty="0"/>
              <a:t> </a:t>
            </a:r>
            <a:r>
              <a:rPr lang="en-GB" sz="2800" b="0" dirty="0" err="1"/>
              <a:t>educatief</a:t>
            </a:r>
            <a:r>
              <a:rPr lang="en-GB" sz="2800" b="0" dirty="0"/>
              <a:t> </a:t>
            </a:r>
            <a:r>
              <a:rPr lang="en-GB" sz="2800" b="0" dirty="0" err="1"/>
              <a:t>partnerschap</a:t>
            </a:r>
            <a:r>
              <a:rPr lang="en-GB" sz="2800" b="0" dirty="0"/>
              <a:t> in het </a:t>
            </a:r>
            <a:r>
              <a:rPr lang="en-GB" sz="2800" b="0" dirty="0" err="1"/>
              <a:t>primair</a:t>
            </a:r>
            <a:r>
              <a:rPr lang="en-GB" sz="2800" b="0" dirty="0"/>
              <a:t> </a:t>
            </a:r>
            <a:r>
              <a:rPr lang="en-GB" sz="2800" b="0" dirty="0" err="1"/>
              <a:t>onderwijs</a:t>
            </a:r>
            <a:endParaRPr lang="nl-NL" sz="1800" b="0" dirty="0"/>
          </a:p>
        </p:txBody>
      </p:sp>
      <p:pic>
        <p:nvPicPr>
          <p:cNvPr id="3" name="Afbeelding 2"/>
          <p:cNvPicPr>
            <a:picLocks noChangeAspect="1"/>
          </p:cNvPicPr>
          <p:nvPr/>
        </p:nvPicPr>
        <p:blipFill>
          <a:blip r:embed="rId3"/>
          <a:stretch>
            <a:fillRect/>
          </a:stretch>
        </p:blipFill>
        <p:spPr>
          <a:xfrm>
            <a:off x="-88748" y="0"/>
            <a:ext cx="9341268" cy="3933056"/>
          </a:xfrm>
          <a:prstGeom prst="rect">
            <a:avLst/>
          </a:prstGeom>
        </p:spPr>
      </p:pic>
    </p:spTree>
    <p:extLst>
      <p:ext uri="{BB962C8B-B14F-4D97-AF65-F5344CB8AC3E}">
        <p14:creationId xmlns:p14="http://schemas.microsoft.com/office/powerpoint/2010/main" val="1190741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fld id="{513CBD93-3318-4B48-B3BC-79E8361AB13D}" type="slidenum">
              <a:rPr lang="nl-NL" smtClean="0"/>
              <a:pPr/>
              <a:t>10</a:t>
            </a:fld>
            <a:endParaRPr lang="nl-NL" dirty="0"/>
          </a:p>
        </p:txBody>
      </p:sp>
      <p:sp>
        <p:nvSpPr>
          <p:cNvPr id="4" name="Titel 3"/>
          <p:cNvSpPr>
            <a:spLocks noGrp="1"/>
          </p:cNvSpPr>
          <p:nvPr>
            <p:ph type="title"/>
          </p:nvPr>
        </p:nvSpPr>
        <p:spPr/>
        <p:txBody>
          <a:bodyPr/>
          <a:lstStyle/>
          <a:p>
            <a:r>
              <a:rPr lang="nl-NL" dirty="0" smtClean="0"/>
              <a:t>Beschrijvende resultaten - visie</a:t>
            </a:r>
            <a:endParaRPr lang="en-US" dirty="0"/>
          </a:p>
        </p:txBody>
      </p:sp>
      <p:sp>
        <p:nvSpPr>
          <p:cNvPr id="5" name="Tijdelijke aanduiding voor inhoud 4"/>
          <p:cNvSpPr>
            <a:spLocks noGrp="1"/>
          </p:cNvSpPr>
          <p:nvPr>
            <p:ph idx="1"/>
          </p:nvPr>
        </p:nvSpPr>
        <p:spPr/>
        <p:txBody>
          <a:bodyPr/>
          <a:lstStyle/>
          <a:p>
            <a:r>
              <a:rPr lang="nl-NL" dirty="0" smtClean="0"/>
              <a:t>Positieve visie op ouderbetrokkenheid en educatief partnerschap </a:t>
            </a:r>
          </a:p>
          <a:p>
            <a:pPr lvl="1">
              <a:defRPr/>
            </a:pPr>
            <a:r>
              <a:rPr lang="nl-NL" sz="2400" dirty="0"/>
              <a:t>Belangrijk (75%)</a:t>
            </a:r>
          </a:p>
          <a:p>
            <a:pPr lvl="1">
              <a:defRPr/>
            </a:pPr>
            <a:r>
              <a:rPr lang="nl-NL" sz="2400" dirty="0"/>
              <a:t>Gedeelde verantwoordelijkheid (95%)</a:t>
            </a:r>
          </a:p>
          <a:p>
            <a:pPr lvl="1">
              <a:defRPr/>
            </a:pPr>
            <a:r>
              <a:rPr lang="nl-NL" sz="2400" dirty="0"/>
              <a:t>Belangrijk dat ouders meedenken en spreken (96</a:t>
            </a:r>
            <a:r>
              <a:rPr lang="nl-NL" sz="2400" dirty="0" smtClean="0"/>
              <a:t>%)</a:t>
            </a:r>
            <a:endParaRPr lang="nl-NL" sz="2400" dirty="0"/>
          </a:p>
        </p:txBody>
      </p:sp>
    </p:spTree>
    <p:extLst>
      <p:ext uri="{BB962C8B-B14F-4D97-AF65-F5344CB8AC3E}">
        <p14:creationId xmlns:p14="http://schemas.microsoft.com/office/powerpoint/2010/main" val="40600010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fld id="{513CBD93-3318-4B48-B3BC-79E8361AB13D}" type="slidenum">
              <a:rPr lang="nl-NL" smtClean="0"/>
              <a:pPr/>
              <a:t>11</a:t>
            </a:fld>
            <a:endParaRPr lang="nl-NL" dirty="0"/>
          </a:p>
        </p:txBody>
      </p:sp>
      <p:sp>
        <p:nvSpPr>
          <p:cNvPr id="4" name="Titel 3"/>
          <p:cNvSpPr>
            <a:spLocks noGrp="1"/>
          </p:cNvSpPr>
          <p:nvPr>
            <p:ph type="title"/>
          </p:nvPr>
        </p:nvSpPr>
        <p:spPr>
          <a:xfrm>
            <a:off x="1829544" y="228396"/>
            <a:ext cx="6857256" cy="685800"/>
          </a:xfrm>
        </p:spPr>
        <p:txBody>
          <a:bodyPr/>
          <a:lstStyle/>
          <a:p>
            <a:r>
              <a:rPr lang="nl-NL" sz="2400" dirty="0" smtClean="0"/>
              <a:t>Beschrijvende resultaten - communicatie</a:t>
            </a:r>
            <a:endParaRPr lang="en-US" sz="2400" dirty="0"/>
          </a:p>
        </p:txBody>
      </p:sp>
      <p:sp>
        <p:nvSpPr>
          <p:cNvPr id="7" name="Tijdelijke aanduiding voor inhoud 6"/>
          <p:cNvSpPr>
            <a:spLocks noGrp="1"/>
          </p:cNvSpPr>
          <p:nvPr>
            <p:ph idx="1"/>
          </p:nvPr>
        </p:nvSpPr>
        <p:spPr>
          <a:xfrm>
            <a:off x="533400" y="764704"/>
            <a:ext cx="8153400" cy="4176464"/>
          </a:xfrm>
        </p:spPr>
        <p:txBody>
          <a:bodyPr/>
          <a:lstStyle/>
          <a:p>
            <a:pPr marL="0" indent="0">
              <a:buNone/>
            </a:pPr>
            <a:r>
              <a:rPr lang="nl-NL" sz="2400" dirty="0" smtClean="0"/>
              <a:t>Gereguleerde contactmomenten vs. informeel contact </a:t>
            </a:r>
            <a:endParaRPr lang="en-US" sz="2400" dirty="0"/>
          </a:p>
        </p:txBody>
      </p:sp>
      <p:graphicFrame>
        <p:nvGraphicFramePr>
          <p:cNvPr id="10" name="Tijdelijke aanduiding voor inhoud 7"/>
          <p:cNvGraphicFramePr>
            <a:graphicFrameLocks/>
          </p:cNvGraphicFramePr>
          <p:nvPr>
            <p:extLst/>
          </p:nvPr>
        </p:nvGraphicFramePr>
        <p:xfrm>
          <a:off x="533400" y="1980103"/>
          <a:ext cx="7999040" cy="4617249"/>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hthoek 10"/>
          <p:cNvSpPr/>
          <p:nvPr/>
        </p:nvSpPr>
        <p:spPr bwMode="auto">
          <a:xfrm>
            <a:off x="1115616" y="1980103"/>
            <a:ext cx="3744416" cy="4877897"/>
          </a:xfrm>
          <a:prstGeom prst="rect">
            <a:avLst/>
          </a:prstGeom>
          <a:noFill/>
          <a:ln w="9525" cap="flat" cmpd="sng" algn="ctr">
            <a:solidFill>
              <a:srgbClr val="E60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12" name="Rechthoek 11"/>
          <p:cNvSpPr/>
          <p:nvPr/>
        </p:nvSpPr>
        <p:spPr bwMode="auto">
          <a:xfrm>
            <a:off x="6516215" y="3356992"/>
            <a:ext cx="2041377" cy="2912789"/>
          </a:xfrm>
          <a:prstGeom prst="rect">
            <a:avLst/>
          </a:prstGeom>
          <a:noFill/>
          <a:ln w="9525" cap="flat" cmpd="sng" algn="ctr">
            <a:solidFill>
              <a:srgbClr val="E60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Tree>
    <p:extLst>
      <p:ext uri="{BB962C8B-B14F-4D97-AF65-F5344CB8AC3E}">
        <p14:creationId xmlns:p14="http://schemas.microsoft.com/office/powerpoint/2010/main" val="33264287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fld id="{513CBD93-3318-4B48-B3BC-79E8361AB13D}" type="slidenum">
              <a:rPr lang="nl-NL" smtClean="0"/>
              <a:pPr/>
              <a:t>12</a:t>
            </a:fld>
            <a:endParaRPr lang="nl-NL" dirty="0"/>
          </a:p>
        </p:txBody>
      </p:sp>
      <p:sp>
        <p:nvSpPr>
          <p:cNvPr id="4" name="Titel 3"/>
          <p:cNvSpPr>
            <a:spLocks noGrp="1"/>
          </p:cNvSpPr>
          <p:nvPr>
            <p:ph type="title"/>
          </p:nvPr>
        </p:nvSpPr>
        <p:spPr/>
        <p:txBody>
          <a:bodyPr/>
          <a:lstStyle/>
          <a:p>
            <a:r>
              <a:rPr lang="nl-NL" dirty="0" smtClean="0"/>
              <a:t>Beschrijvende resultaten - meebeslissen</a:t>
            </a:r>
            <a:endParaRPr lang="nl-NL" dirty="0"/>
          </a:p>
        </p:txBody>
      </p:sp>
      <p:sp>
        <p:nvSpPr>
          <p:cNvPr id="5" name="Tijdelijke aanduiding voor inhoud 4"/>
          <p:cNvSpPr>
            <a:spLocks noGrp="1"/>
          </p:cNvSpPr>
          <p:nvPr>
            <p:ph idx="1"/>
          </p:nvPr>
        </p:nvSpPr>
        <p:spPr/>
        <p:txBody>
          <a:bodyPr/>
          <a:lstStyle/>
          <a:p>
            <a:r>
              <a:rPr lang="nl-NL" dirty="0"/>
              <a:t>70% betrekt ouders bij vaststellen extra hulp </a:t>
            </a:r>
            <a:r>
              <a:rPr lang="nl-NL" dirty="0">
                <a:sym typeface="Wingdings" panose="05000000000000000000" pitchFamily="2" charset="2"/>
              </a:rPr>
              <a:t> </a:t>
            </a:r>
            <a:r>
              <a:rPr lang="nl-NL" dirty="0"/>
              <a:t>slechts 45% laat ouders meebepalen over begeleiding kind</a:t>
            </a:r>
          </a:p>
          <a:p>
            <a:endParaRPr lang="nl-NL" dirty="0"/>
          </a:p>
        </p:txBody>
      </p:sp>
    </p:spTree>
    <p:extLst>
      <p:ext uri="{BB962C8B-B14F-4D97-AF65-F5344CB8AC3E}">
        <p14:creationId xmlns:p14="http://schemas.microsoft.com/office/powerpoint/2010/main" val="25055813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pPr algn="ctr"/>
            <a:r>
              <a:rPr lang="nl-NL" dirty="0" smtClean="0"/>
              <a:t/>
            </a:r>
            <a:br>
              <a:rPr lang="nl-NL" dirty="0" smtClean="0"/>
            </a:br>
            <a:r>
              <a:rPr lang="nl-NL" sz="4000" dirty="0" smtClean="0"/>
              <a:t>Verklaring voor verschillen tussen leerkrachten?</a:t>
            </a:r>
            <a:endParaRPr lang="nl-NL" sz="4000" dirty="0"/>
          </a:p>
        </p:txBody>
      </p:sp>
      <p:sp>
        <p:nvSpPr>
          <p:cNvPr id="3" name="Tijdelijke aanduiding voor dianummer 2"/>
          <p:cNvSpPr>
            <a:spLocks noGrp="1"/>
          </p:cNvSpPr>
          <p:nvPr>
            <p:ph type="sldNum" sz="quarter" idx="4"/>
          </p:nvPr>
        </p:nvSpPr>
        <p:spPr/>
        <p:txBody>
          <a:bodyPr/>
          <a:lstStyle/>
          <a:p>
            <a:fld id="{513CBD93-3318-4B48-B3BC-79E8361AB13D}" type="slidenum">
              <a:rPr lang="nl-NL" smtClean="0"/>
              <a:pPr/>
              <a:t>13</a:t>
            </a:fld>
            <a:endParaRPr lang="nl-NL" dirty="0"/>
          </a:p>
        </p:txBody>
      </p:sp>
    </p:spTree>
    <p:extLst>
      <p:ext uri="{BB962C8B-B14F-4D97-AF65-F5344CB8AC3E}">
        <p14:creationId xmlns:p14="http://schemas.microsoft.com/office/powerpoint/2010/main" val="1015589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fld id="{513CBD93-3318-4B48-B3BC-79E8361AB13D}" type="slidenum">
              <a:rPr lang="nl-NL" smtClean="0"/>
              <a:pPr/>
              <a:t>14</a:t>
            </a:fld>
            <a:endParaRPr lang="nl-NL" dirty="0"/>
          </a:p>
        </p:txBody>
      </p:sp>
      <p:sp>
        <p:nvSpPr>
          <p:cNvPr id="4" name="Titel 3"/>
          <p:cNvSpPr>
            <a:spLocks noGrp="1"/>
          </p:cNvSpPr>
          <p:nvPr>
            <p:ph type="title"/>
          </p:nvPr>
        </p:nvSpPr>
        <p:spPr>
          <a:xfrm>
            <a:off x="1835696" y="692696"/>
            <a:ext cx="6857256" cy="685800"/>
          </a:xfrm>
        </p:spPr>
        <p:txBody>
          <a:bodyPr/>
          <a:lstStyle/>
          <a:p>
            <a:r>
              <a:rPr lang="nl-NL" sz="2800" dirty="0"/>
              <a:t>Koppeling </a:t>
            </a:r>
            <a:r>
              <a:rPr lang="nl-NL" sz="2800" dirty="0" smtClean="0"/>
              <a:t>leerkrachtenvragenlijst aan gegevens </a:t>
            </a:r>
            <a:r>
              <a:rPr lang="nl-NL" sz="2800" dirty="0" err="1" smtClean="0"/>
              <a:t>OnderwijsMonitor</a:t>
            </a:r>
            <a:r>
              <a:rPr lang="nl-NL" sz="2800" dirty="0" smtClean="0"/>
              <a:t> </a:t>
            </a:r>
            <a:r>
              <a:rPr lang="nl-NL" sz="2800" dirty="0"/>
              <a:t>Limburg</a:t>
            </a:r>
            <a:br>
              <a:rPr lang="nl-NL" sz="2800" dirty="0"/>
            </a:br>
            <a:r>
              <a:rPr lang="nl-NL" sz="2800" dirty="0"/>
              <a:t/>
            </a:r>
            <a:br>
              <a:rPr lang="nl-NL" sz="2800" dirty="0"/>
            </a:br>
            <a:endParaRPr lang="nl-NL" sz="2800" dirty="0"/>
          </a:p>
        </p:txBody>
      </p:sp>
      <p:sp>
        <p:nvSpPr>
          <p:cNvPr id="5" name="Tijdelijke aanduiding voor inhoud 4"/>
          <p:cNvSpPr>
            <a:spLocks noGrp="1"/>
          </p:cNvSpPr>
          <p:nvPr>
            <p:ph idx="1"/>
          </p:nvPr>
        </p:nvSpPr>
        <p:spPr/>
        <p:txBody>
          <a:bodyPr/>
          <a:lstStyle/>
          <a:p>
            <a:r>
              <a:rPr lang="nl-NL" b="1" dirty="0" err="1" smtClean="0"/>
              <a:t>Leerlingkenmerken</a:t>
            </a:r>
            <a:r>
              <a:rPr lang="nl-NL" b="1" dirty="0" smtClean="0"/>
              <a:t> (klascompositie): </a:t>
            </a:r>
            <a:r>
              <a:rPr lang="nl-NL" dirty="0" smtClean="0"/>
              <a:t>aandeel leerlingen met moeilijkheden en zorgleerlingen </a:t>
            </a:r>
            <a:endParaRPr lang="nl-NL" b="1" dirty="0" smtClean="0"/>
          </a:p>
          <a:p>
            <a:r>
              <a:rPr lang="nl-NL" b="1" dirty="0" smtClean="0"/>
              <a:t>Ouderkenmerken: </a:t>
            </a:r>
            <a:r>
              <a:rPr lang="nl-NL" dirty="0"/>
              <a:t>opleidingsniveau </a:t>
            </a:r>
            <a:r>
              <a:rPr lang="nl-NL" dirty="0" smtClean="0"/>
              <a:t>en </a:t>
            </a:r>
            <a:r>
              <a:rPr lang="nl-NL" dirty="0"/>
              <a:t>taalvaardigheid moeder</a:t>
            </a:r>
            <a:endParaRPr lang="en-US" b="1" dirty="0"/>
          </a:p>
          <a:p>
            <a:endParaRPr lang="nl-NL" dirty="0"/>
          </a:p>
        </p:txBody>
      </p:sp>
    </p:spTree>
    <p:extLst>
      <p:ext uri="{BB962C8B-B14F-4D97-AF65-F5344CB8AC3E}">
        <p14:creationId xmlns:p14="http://schemas.microsoft.com/office/powerpoint/2010/main" val="2507410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a:xfrm>
            <a:off x="-3348880" y="1196752"/>
            <a:ext cx="8153400" cy="5040560"/>
          </a:xfrm>
        </p:spPr>
        <p:txBody>
          <a:bodyPr/>
          <a:lstStyle/>
          <a:p>
            <a:pPr marL="457200" lvl="1" indent="0">
              <a:buNone/>
            </a:pPr>
            <a:endParaRPr lang="nl-NL" dirty="0" smtClean="0"/>
          </a:p>
          <a:p>
            <a:endParaRPr lang="en-US" dirty="0"/>
          </a:p>
        </p:txBody>
      </p:sp>
      <p:sp>
        <p:nvSpPr>
          <p:cNvPr id="2" name="Tijdelijke aanduiding voor voettekst 1"/>
          <p:cNvSpPr>
            <a:spLocks noGrp="1"/>
          </p:cNvSpPr>
          <p:nvPr>
            <p:ph type="ftr" sz="quarter" idx="3"/>
          </p:nvPr>
        </p:nvSpPr>
        <p:spPr>
          <a:xfrm>
            <a:off x="1763688" y="6462284"/>
            <a:ext cx="6336704" cy="365125"/>
          </a:xfrm>
        </p:spPr>
        <p:txBody>
          <a:bodyPr/>
          <a:lstStyle/>
          <a:p>
            <a:pPr algn="r"/>
            <a:endParaRPr lang="nl-NL" dirty="0" smtClean="0"/>
          </a:p>
          <a:p>
            <a:pPr algn="r"/>
            <a:endParaRPr lang="nl-NL" dirty="0"/>
          </a:p>
        </p:txBody>
      </p:sp>
      <p:sp>
        <p:nvSpPr>
          <p:cNvPr id="3" name="Tijdelijke aanduiding voor dianummer 2"/>
          <p:cNvSpPr>
            <a:spLocks noGrp="1"/>
          </p:cNvSpPr>
          <p:nvPr>
            <p:ph type="sldNum" sz="quarter" idx="4"/>
          </p:nvPr>
        </p:nvSpPr>
        <p:spPr/>
        <p:txBody>
          <a:bodyPr/>
          <a:lstStyle/>
          <a:p>
            <a:fld id="{513CBD93-3318-4B48-B3BC-79E8361AB13D}" type="slidenum">
              <a:rPr lang="nl-NL" smtClean="0"/>
              <a:pPr/>
              <a:t>15</a:t>
            </a:fld>
            <a:endParaRPr lang="nl-NL" dirty="0"/>
          </a:p>
        </p:txBody>
      </p:sp>
      <p:sp>
        <p:nvSpPr>
          <p:cNvPr id="4" name="Titel 3"/>
          <p:cNvSpPr>
            <a:spLocks noGrp="1"/>
          </p:cNvSpPr>
          <p:nvPr>
            <p:ph type="title" idx="4294967295"/>
          </p:nvPr>
        </p:nvSpPr>
        <p:spPr>
          <a:xfrm>
            <a:off x="1828800" y="282115"/>
            <a:ext cx="6858000" cy="685800"/>
          </a:xfrm>
          <a:prstGeom prst="rect">
            <a:avLst/>
          </a:prstGeom>
        </p:spPr>
        <p:txBody>
          <a:bodyPr/>
          <a:lstStyle/>
          <a:p>
            <a:r>
              <a:rPr lang="nl-NL" dirty="0" smtClean="0"/>
              <a:t>Methode &amp; analyse</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119824763"/>
              </p:ext>
            </p:extLst>
          </p:nvPr>
        </p:nvGraphicFramePr>
        <p:xfrm>
          <a:off x="251520" y="1196752"/>
          <a:ext cx="3744416" cy="2529840"/>
        </p:xfrm>
        <a:graphic>
          <a:graphicData uri="http://schemas.openxmlformats.org/drawingml/2006/table">
            <a:tbl>
              <a:tblPr firstRow="1" bandRow="1">
                <a:tableStyleId>{E8B1032C-EA38-4F05-BA0D-38AFFFC7BED3}</a:tableStyleId>
              </a:tblPr>
              <a:tblGrid>
                <a:gridCol w="3744416"/>
              </a:tblGrid>
              <a:tr h="1089203">
                <a:tc>
                  <a:txBody>
                    <a:bodyPr/>
                    <a:lstStyle/>
                    <a:p>
                      <a:r>
                        <a:rPr lang="nl-NL" sz="2200" dirty="0" smtClean="0"/>
                        <a:t>Schoolkenmerken</a:t>
                      </a:r>
                      <a:r>
                        <a:rPr lang="nl-NL" sz="2200" baseline="0" dirty="0" smtClean="0"/>
                        <a:t> gelegenheden, typeschool (regulier vs. stimulering)</a:t>
                      </a:r>
                      <a:endParaRPr lang="en-US" sz="2200" dirty="0"/>
                    </a:p>
                  </a:txBody>
                  <a:tcPr/>
                </a:tc>
              </a:tr>
              <a:tr h="1381745">
                <a:tc>
                  <a:txBody>
                    <a:bodyPr/>
                    <a:lstStyle/>
                    <a:p>
                      <a:r>
                        <a:rPr lang="nl-NL" sz="2200" dirty="0" smtClean="0"/>
                        <a:t>Leerkracht</a:t>
                      </a:r>
                      <a:r>
                        <a:rPr lang="nl-NL" sz="2200" baseline="0" dirty="0" smtClean="0"/>
                        <a:t>kenmerken ervaring, visie op ouderbetrokkenheid, vaardig voelen</a:t>
                      </a:r>
                      <a:endParaRPr lang="en-US" sz="2200" b="1" dirty="0"/>
                    </a:p>
                  </a:txBody>
                  <a:tcPr/>
                </a:tc>
              </a:tr>
            </a:tbl>
          </a:graphicData>
        </a:graphic>
      </p:graphicFrame>
      <p:graphicFrame>
        <p:nvGraphicFramePr>
          <p:cNvPr id="8" name="Table 7"/>
          <p:cNvGraphicFramePr>
            <a:graphicFrameLocks noGrp="1"/>
          </p:cNvGraphicFramePr>
          <p:nvPr>
            <p:extLst/>
          </p:nvPr>
        </p:nvGraphicFramePr>
        <p:xfrm>
          <a:off x="5508104" y="2348880"/>
          <a:ext cx="3384376" cy="3009365"/>
        </p:xfrm>
        <a:graphic>
          <a:graphicData uri="http://schemas.openxmlformats.org/drawingml/2006/table">
            <a:tbl>
              <a:tblPr firstRow="1" bandRow="1">
                <a:tableStyleId>{E8B1032C-EA38-4F05-BA0D-38AFFFC7BED3}</a:tableStyleId>
              </a:tblPr>
              <a:tblGrid>
                <a:gridCol w="3384376"/>
              </a:tblGrid>
              <a:tr h="814805">
                <a:tc>
                  <a:txBody>
                    <a:bodyPr/>
                    <a:lstStyle/>
                    <a:p>
                      <a:r>
                        <a:rPr lang="nl-NL" sz="2200" dirty="0" smtClean="0"/>
                        <a:t>Ouderbetrokkenheid</a:t>
                      </a:r>
                      <a:endParaRPr lang="en-US" sz="2200" dirty="0"/>
                    </a:p>
                  </a:txBody>
                  <a:tcPr/>
                </a:tc>
              </a:tr>
              <a:tr h="103468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2200" b="1" dirty="0" smtClean="0"/>
                        <a:t>Contacten</a:t>
                      </a:r>
                      <a:r>
                        <a:rPr lang="nl-NL" sz="2200" b="1" baseline="0" dirty="0" smtClean="0"/>
                        <a:t> tussen leerkrachten en ouders</a:t>
                      </a:r>
                      <a:endParaRPr lang="en-US" sz="2200" b="1" dirty="0" smtClean="0"/>
                    </a:p>
                    <a:p>
                      <a:endParaRPr lang="en-US" sz="2200" b="1" dirty="0"/>
                    </a:p>
                  </a:txBody>
                  <a:tcPr/>
                </a:tc>
              </a:tr>
              <a:tr h="814805">
                <a:tc>
                  <a:txBody>
                    <a:bodyPr/>
                    <a:lstStyle/>
                    <a:p>
                      <a:r>
                        <a:rPr lang="nl-NL" sz="2200" b="1" dirty="0" smtClean="0"/>
                        <a:t>Meenemen van ouders in beslissingen rondom zorg</a:t>
                      </a:r>
                      <a:endParaRPr lang="en-US" sz="2200" b="1" dirty="0"/>
                    </a:p>
                  </a:txBody>
                  <a:tcPr/>
                </a:tc>
              </a:tr>
            </a:tbl>
          </a:graphicData>
        </a:graphic>
      </p:graphicFrame>
      <p:graphicFrame>
        <p:nvGraphicFramePr>
          <p:cNvPr id="6" name="Tabel 5"/>
          <p:cNvGraphicFramePr>
            <a:graphicFrameLocks noGrp="1"/>
          </p:cNvGraphicFramePr>
          <p:nvPr>
            <p:extLst>
              <p:ext uri="{D42A27DB-BD31-4B8C-83A1-F6EECF244321}">
                <p14:modId xmlns:p14="http://schemas.microsoft.com/office/powerpoint/2010/main" val="87256479"/>
              </p:ext>
            </p:extLst>
          </p:nvPr>
        </p:nvGraphicFramePr>
        <p:xfrm>
          <a:off x="251520" y="3896537"/>
          <a:ext cx="3744416" cy="2566474"/>
        </p:xfrm>
        <a:graphic>
          <a:graphicData uri="http://schemas.openxmlformats.org/drawingml/2006/table">
            <a:tbl>
              <a:tblPr firstRow="1" bandRow="1">
                <a:tableStyleId>{E8B1032C-EA38-4F05-BA0D-38AFFFC7BED3}</a:tableStyleId>
              </a:tblPr>
              <a:tblGrid>
                <a:gridCol w="3744416"/>
              </a:tblGrid>
              <a:tr h="12068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2200" b="1" dirty="0" smtClean="0"/>
                        <a:t>Ouderkenmerken</a:t>
                      </a:r>
                      <a:r>
                        <a:rPr lang="nl-NL" sz="2200" b="1" baseline="0" dirty="0" smtClean="0"/>
                        <a:t> </a:t>
                      </a:r>
                      <a:r>
                        <a:rPr lang="nl-NL" sz="2200" b="0" baseline="0" dirty="0" smtClean="0"/>
                        <a:t>(op klasniveau): opleidingsniveau moeder en taalvaardigheid moeder</a:t>
                      </a:r>
                      <a:endParaRPr lang="en-US" sz="2200" b="1" dirty="0" smtClean="0"/>
                    </a:p>
                  </a:txBody>
                  <a:tcPr/>
                </a:tc>
              </a:tr>
              <a:tr h="113391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2200" b="1" dirty="0" err="1" smtClean="0"/>
                        <a:t>Leerlingkenmerken</a:t>
                      </a:r>
                      <a:r>
                        <a:rPr lang="nl-NL" sz="2200" b="1" dirty="0" smtClean="0"/>
                        <a:t> </a:t>
                      </a:r>
                      <a:r>
                        <a:rPr lang="nl-NL" sz="2200" b="0" dirty="0" smtClean="0"/>
                        <a:t>(op</a:t>
                      </a:r>
                      <a:r>
                        <a:rPr lang="nl-NL" sz="2200" b="0" baseline="0" dirty="0" smtClean="0"/>
                        <a:t> </a:t>
                      </a:r>
                      <a:r>
                        <a:rPr lang="nl-NL" sz="2200" b="0" baseline="0" dirty="0" err="1" smtClean="0"/>
                        <a:t>klasnivau</a:t>
                      </a:r>
                      <a:r>
                        <a:rPr lang="nl-NL" sz="2200" b="0" baseline="0" dirty="0" smtClean="0"/>
                        <a:t>)</a:t>
                      </a:r>
                      <a:r>
                        <a:rPr lang="nl-NL" sz="2200" b="0" dirty="0" smtClean="0"/>
                        <a:t>:</a:t>
                      </a:r>
                      <a:r>
                        <a:rPr lang="nl-NL" sz="2200" b="1" baseline="0" dirty="0" smtClean="0"/>
                        <a:t> </a:t>
                      </a:r>
                      <a:r>
                        <a:rPr lang="nl-NL" sz="2200" b="0" baseline="0" dirty="0" smtClean="0"/>
                        <a:t>zorgleerlingen, moeilijkheden</a:t>
                      </a:r>
                      <a:endParaRPr lang="en-US" sz="2200" b="1" dirty="0" smtClean="0"/>
                    </a:p>
                  </a:txBody>
                  <a:tcPr/>
                </a:tc>
              </a:tr>
            </a:tbl>
          </a:graphicData>
        </a:graphic>
      </p:graphicFrame>
      <p:sp>
        <p:nvSpPr>
          <p:cNvPr id="9" name="PIJL-RECHTS 8"/>
          <p:cNvSpPr/>
          <p:nvPr/>
        </p:nvSpPr>
        <p:spPr bwMode="auto">
          <a:xfrm>
            <a:off x="4408476" y="3407336"/>
            <a:ext cx="792088" cy="638512"/>
          </a:xfrm>
          <a:prstGeom prst="rightArrow">
            <a:avLst/>
          </a:prstGeom>
          <a:solidFill>
            <a:srgbClr val="570076"/>
          </a:solidFill>
          <a:ln w="9525" cap="flat" cmpd="sng" algn="ctr">
            <a:solidFill>
              <a:srgbClr val="570076"/>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rgbClr val="000000"/>
              </a:solidFill>
              <a:effectLst/>
              <a:latin typeface="Times" charset="0"/>
              <a:ea typeface="ＭＳ Ｐゴシック" charset="0"/>
            </a:endParaRPr>
          </a:p>
        </p:txBody>
      </p:sp>
    </p:spTree>
    <p:extLst>
      <p:ext uri="{BB962C8B-B14F-4D97-AF65-F5344CB8AC3E}">
        <p14:creationId xmlns:p14="http://schemas.microsoft.com/office/powerpoint/2010/main" val="418698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1"/>
          </p:nvPr>
        </p:nvSpPr>
        <p:spPr>
          <a:xfrm>
            <a:off x="-3348880" y="1196752"/>
            <a:ext cx="8153400" cy="5040560"/>
          </a:xfrm>
        </p:spPr>
        <p:txBody>
          <a:bodyPr/>
          <a:lstStyle/>
          <a:p>
            <a:pPr marL="457200" lvl="1" indent="0">
              <a:buNone/>
            </a:pPr>
            <a:endParaRPr lang="nl-NL" dirty="0" smtClean="0"/>
          </a:p>
          <a:p>
            <a:endParaRPr lang="en-US" dirty="0"/>
          </a:p>
        </p:txBody>
      </p:sp>
      <p:sp>
        <p:nvSpPr>
          <p:cNvPr id="2" name="Tijdelijke aanduiding voor voettekst 1"/>
          <p:cNvSpPr>
            <a:spLocks noGrp="1"/>
          </p:cNvSpPr>
          <p:nvPr>
            <p:ph type="ftr" sz="quarter" idx="3"/>
          </p:nvPr>
        </p:nvSpPr>
        <p:spPr>
          <a:xfrm>
            <a:off x="1763688" y="6462284"/>
            <a:ext cx="6336704" cy="365125"/>
          </a:xfrm>
        </p:spPr>
        <p:txBody>
          <a:bodyPr/>
          <a:lstStyle/>
          <a:p>
            <a:pPr algn="r"/>
            <a:endParaRPr lang="nl-NL" dirty="0" smtClean="0"/>
          </a:p>
          <a:p>
            <a:pPr algn="r"/>
            <a:endParaRPr lang="nl-NL" dirty="0"/>
          </a:p>
        </p:txBody>
      </p:sp>
      <p:sp>
        <p:nvSpPr>
          <p:cNvPr id="3" name="Tijdelijke aanduiding voor dianummer 2"/>
          <p:cNvSpPr>
            <a:spLocks noGrp="1"/>
          </p:cNvSpPr>
          <p:nvPr>
            <p:ph type="sldNum" sz="quarter" idx="4"/>
          </p:nvPr>
        </p:nvSpPr>
        <p:spPr/>
        <p:txBody>
          <a:bodyPr/>
          <a:lstStyle/>
          <a:p>
            <a:fld id="{513CBD93-3318-4B48-B3BC-79E8361AB13D}" type="slidenum">
              <a:rPr lang="nl-NL" smtClean="0"/>
              <a:pPr/>
              <a:t>16</a:t>
            </a:fld>
            <a:endParaRPr lang="nl-NL" dirty="0"/>
          </a:p>
        </p:txBody>
      </p:sp>
      <p:sp>
        <p:nvSpPr>
          <p:cNvPr id="4" name="Titel 3"/>
          <p:cNvSpPr>
            <a:spLocks noGrp="1"/>
          </p:cNvSpPr>
          <p:nvPr>
            <p:ph type="title" idx="4294967295"/>
          </p:nvPr>
        </p:nvSpPr>
        <p:spPr>
          <a:xfrm>
            <a:off x="1828800" y="282115"/>
            <a:ext cx="6858000" cy="685800"/>
          </a:xfrm>
          <a:prstGeom prst="rect">
            <a:avLst/>
          </a:prstGeom>
        </p:spPr>
        <p:txBody>
          <a:bodyPr/>
          <a:lstStyle/>
          <a:p>
            <a:r>
              <a:rPr lang="nl-NL" dirty="0" smtClean="0"/>
              <a:t>Methode &amp; analyse</a:t>
            </a:r>
            <a:endParaRPr lang="en-US" dirty="0"/>
          </a:p>
        </p:txBody>
      </p:sp>
      <p:graphicFrame>
        <p:nvGraphicFramePr>
          <p:cNvPr id="8" name="Table 7"/>
          <p:cNvGraphicFramePr>
            <a:graphicFrameLocks noGrp="1"/>
          </p:cNvGraphicFramePr>
          <p:nvPr>
            <p:extLst/>
          </p:nvPr>
        </p:nvGraphicFramePr>
        <p:xfrm>
          <a:off x="5559969" y="2363552"/>
          <a:ext cx="3384376" cy="3009365"/>
        </p:xfrm>
        <a:graphic>
          <a:graphicData uri="http://schemas.openxmlformats.org/drawingml/2006/table">
            <a:tbl>
              <a:tblPr firstRow="1" bandRow="1">
                <a:tableStyleId>{E8B1032C-EA38-4F05-BA0D-38AFFFC7BED3}</a:tableStyleId>
              </a:tblPr>
              <a:tblGrid>
                <a:gridCol w="3384376"/>
              </a:tblGrid>
              <a:tr h="814805">
                <a:tc>
                  <a:txBody>
                    <a:bodyPr/>
                    <a:lstStyle/>
                    <a:p>
                      <a:r>
                        <a:rPr lang="nl-NL" sz="2200" dirty="0" smtClean="0"/>
                        <a:t>Ouderbetrokkenheid</a:t>
                      </a:r>
                      <a:endParaRPr lang="en-US" sz="2200" dirty="0"/>
                    </a:p>
                  </a:txBody>
                  <a:tcPr/>
                </a:tc>
              </a:tr>
              <a:tr h="103468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2200" b="1" dirty="0" smtClean="0"/>
                        <a:t>Contacten</a:t>
                      </a:r>
                      <a:r>
                        <a:rPr lang="nl-NL" sz="2200" b="1" baseline="0" dirty="0" smtClean="0"/>
                        <a:t> tussen leerkrachten en ouders</a:t>
                      </a:r>
                      <a:endParaRPr lang="en-US" sz="2200" b="1" dirty="0" smtClean="0"/>
                    </a:p>
                    <a:p>
                      <a:endParaRPr lang="en-US" sz="2200" b="1" dirty="0"/>
                    </a:p>
                  </a:txBody>
                  <a:tcPr/>
                </a:tc>
              </a:tr>
              <a:tr h="814805">
                <a:tc>
                  <a:txBody>
                    <a:bodyPr/>
                    <a:lstStyle/>
                    <a:p>
                      <a:r>
                        <a:rPr lang="nl-NL" sz="2200" b="1" dirty="0" smtClean="0"/>
                        <a:t>Meenemen van ouders in beslissingen rondom zorg</a:t>
                      </a:r>
                      <a:endParaRPr lang="en-US" sz="2200" b="1" dirty="0"/>
                    </a:p>
                  </a:txBody>
                  <a:tcPr/>
                </a:tc>
              </a:tr>
            </a:tbl>
          </a:graphicData>
        </a:graphic>
      </p:graphicFrame>
      <p:sp>
        <p:nvSpPr>
          <p:cNvPr id="9" name="PIJL-RECHTS 8"/>
          <p:cNvSpPr/>
          <p:nvPr/>
        </p:nvSpPr>
        <p:spPr bwMode="auto">
          <a:xfrm>
            <a:off x="4689957" y="3397776"/>
            <a:ext cx="792088" cy="638512"/>
          </a:xfrm>
          <a:prstGeom prst="rightArrow">
            <a:avLst/>
          </a:prstGeom>
          <a:solidFill>
            <a:srgbClr val="570076"/>
          </a:solidFill>
          <a:ln w="9525" cap="flat" cmpd="sng" algn="ctr">
            <a:solidFill>
              <a:srgbClr val="570076"/>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rgbClr val="000000"/>
              </a:solidFill>
              <a:effectLst/>
              <a:latin typeface="Times" charset="0"/>
              <a:ea typeface="ＭＳ Ｐゴシック" charset="0"/>
            </a:endParaRPr>
          </a:p>
        </p:txBody>
      </p:sp>
      <p:graphicFrame>
        <p:nvGraphicFramePr>
          <p:cNvPr id="6" name="Tabel 5"/>
          <p:cNvGraphicFramePr>
            <a:graphicFrameLocks noGrp="1"/>
          </p:cNvGraphicFramePr>
          <p:nvPr>
            <p:extLst>
              <p:ext uri="{D42A27DB-BD31-4B8C-83A1-F6EECF244321}">
                <p14:modId xmlns:p14="http://schemas.microsoft.com/office/powerpoint/2010/main" val="159203686"/>
              </p:ext>
            </p:extLst>
          </p:nvPr>
        </p:nvGraphicFramePr>
        <p:xfrm>
          <a:off x="755576" y="1024385"/>
          <a:ext cx="3934381" cy="1463040"/>
        </p:xfrm>
        <a:graphic>
          <a:graphicData uri="http://schemas.openxmlformats.org/drawingml/2006/table">
            <a:tbl>
              <a:tblPr firstRow="1" bandRow="1">
                <a:tableStyleId>{68D230F3-CF80-4859-8CE7-A43EE81993B5}</a:tableStyleId>
              </a:tblPr>
              <a:tblGrid>
                <a:gridCol w="3934381"/>
              </a:tblGrid>
              <a:tr h="131907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1" dirty="0" smtClean="0"/>
                        <a:t>Leerkracht</a:t>
                      </a:r>
                      <a:r>
                        <a:rPr lang="nl-NL" sz="1800" b="1" baseline="0" dirty="0" smtClean="0"/>
                        <a:t>kenmerken: </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nl-NL" sz="1800" b="0" baseline="0" dirty="0" smtClean="0">
                          <a:solidFill>
                            <a:schemeClr val="bg1">
                              <a:lumMod val="75000"/>
                            </a:schemeClr>
                          </a:solidFill>
                        </a:rPr>
                        <a:t>Ervaring</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nl-NL" sz="1800" b="0" baseline="0" dirty="0" smtClean="0">
                          <a:solidFill>
                            <a:schemeClr val="tx1"/>
                          </a:solidFill>
                        </a:rPr>
                        <a:t>Visie op ouderbetrokkenheid</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nl-NL" sz="1800" b="0" baseline="0" dirty="0" smtClean="0">
                          <a:solidFill>
                            <a:schemeClr val="tx1"/>
                          </a:solidFill>
                        </a:rPr>
                        <a:t>Vaardig voelen</a:t>
                      </a:r>
                      <a:endParaRPr lang="en-US" sz="1800" b="0" dirty="0" smtClean="0">
                        <a:solidFill>
                          <a:schemeClr val="tx1"/>
                        </a:solidFill>
                      </a:endParaRPr>
                    </a:p>
                    <a:p>
                      <a:endParaRPr lang="nl-NL" dirty="0"/>
                    </a:p>
                  </a:txBody>
                  <a:tcPr/>
                </a:tc>
              </a:tr>
            </a:tbl>
          </a:graphicData>
        </a:graphic>
      </p:graphicFrame>
      <p:graphicFrame>
        <p:nvGraphicFramePr>
          <p:cNvPr id="10" name="Tabel 9"/>
          <p:cNvGraphicFramePr>
            <a:graphicFrameLocks noGrp="1"/>
          </p:cNvGraphicFramePr>
          <p:nvPr>
            <p:extLst>
              <p:ext uri="{D42A27DB-BD31-4B8C-83A1-F6EECF244321}">
                <p14:modId xmlns:p14="http://schemas.microsoft.com/office/powerpoint/2010/main" val="551827717"/>
              </p:ext>
            </p:extLst>
          </p:nvPr>
        </p:nvGraphicFramePr>
        <p:xfrm>
          <a:off x="755576" y="2601693"/>
          <a:ext cx="3934381" cy="1319077"/>
        </p:xfrm>
        <a:graphic>
          <a:graphicData uri="http://schemas.openxmlformats.org/drawingml/2006/table">
            <a:tbl>
              <a:tblPr firstRow="1" bandRow="1">
                <a:tableStyleId>{68D230F3-CF80-4859-8CE7-A43EE81993B5}</a:tableStyleId>
              </a:tblPr>
              <a:tblGrid>
                <a:gridCol w="3934381"/>
              </a:tblGrid>
              <a:tr h="1319077">
                <a:tc>
                  <a:txBody>
                    <a:bodyPr/>
                    <a:lstStyle/>
                    <a:p>
                      <a:r>
                        <a:rPr lang="nl-NL" sz="1800" b="1" dirty="0" smtClean="0"/>
                        <a:t>Schoolkenmerken:</a:t>
                      </a:r>
                      <a:r>
                        <a:rPr lang="nl-NL" sz="1800" b="1" baseline="0" dirty="0" smtClean="0"/>
                        <a:t> </a:t>
                      </a:r>
                    </a:p>
                    <a:p>
                      <a:pPr marL="342900" indent="-342900">
                        <a:buFontTx/>
                        <a:buChar char="-"/>
                      </a:pPr>
                      <a:r>
                        <a:rPr lang="nl-NL" sz="1800" b="0" baseline="0" dirty="0" smtClean="0">
                          <a:solidFill>
                            <a:schemeClr val="tx1"/>
                          </a:solidFill>
                        </a:rPr>
                        <a:t>Gelegenheden</a:t>
                      </a:r>
                    </a:p>
                    <a:p>
                      <a:pPr marL="342900" indent="-342900">
                        <a:buFontTx/>
                        <a:buChar char="-"/>
                      </a:pPr>
                      <a:r>
                        <a:rPr lang="nl-NL" sz="1800" b="0" baseline="0" dirty="0" smtClean="0">
                          <a:solidFill>
                            <a:schemeClr val="tx1"/>
                          </a:solidFill>
                        </a:rPr>
                        <a:t>Typeschool (regulier vs. stimulering)</a:t>
                      </a:r>
                      <a:endParaRPr lang="en-US" sz="1800" dirty="0" smtClean="0">
                        <a:solidFill>
                          <a:schemeClr val="tx1"/>
                        </a:solidFill>
                      </a:endParaRPr>
                    </a:p>
                  </a:txBody>
                  <a:tcPr/>
                </a:tc>
              </a:tr>
            </a:tbl>
          </a:graphicData>
        </a:graphic>
      </p:graphicFrame>
      <p:graphicFrame>
        <p:nvGraphicFramePr>
          <p:cNvPr id="11" name="Tabel 10"/>
          <p:cNvGraphicFramePr>
            <a:graphicFrameLocks noGrp="1"/>
          </p:cNvGraphicFramePr>
          <p:nvPr>
            <p:extLst>
              <p:ext uri="{D42A27DB-BD31-4B8C-83A1-F6EECF244321}">
                <p14:modId xmlns:p14="http://schemas.microsoft.com/office/powerpoint/2010/main" val="2498742027"/>
              </p:ext>
            </p:extLst>
          </p:nvPr>
        </p:nvGraphicFramePr>
        <p:xfrm>
          <a:off x="755576" y="4021801"/>
          <a:ext cx="3934381" cy="1319077"/>
        </p:xfrm>
        <a:graphic>
          <a:graphicData uri="http://schemas.openxmlformats.org/drawingml/2006/table">
            <a:tbl>
              <a:tblPr firstRow="1" bandRow="1">
                <a:tableStyleId>{68D230F3-CF80-4859-8CE7-A43EE81993B5}</a:tableStyleId>
              </a:tblPr>
              <a:tblGrid>
                <a:gridCol w="3934381"/>
              </a:tblGrid>
              <a:tr h="131907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800" b="1" dirty="0" smtClean="0"/>
                        <a:t>Ouderkenmerken</a:t>
                      </a:r>
                      <a:r>
                        <a:rPr lang="nl-NL" sz="1800" b="1" baseline="0" dirty="0" smtClean="0"/>
                        <a:t>:</a:t>
                      </a:r>
                      <a:endParaRPr lang="nl-NL" sz="1800" b="0" baseline="0" dirty="0" smtClean="0"/>
                    </a:p>
                    <a:p>
                      <a:pPr marL="342900" marR="0" indent="-342900" algn="l" defTabSz="457200" rtl="0" eaLnBrk="1" fontAlgn="auto" latinLnBrk="0" hangingPunct="1">
                        <a:lnSpc>
                          <a:spcPct val="100000"/>
                        </a:lnSpc>
                        <a:spcBef>
                          <a:spcPts val="0"/>
                        </a:spcBef>
                        <a:spcAft>
                          <a:spcPts val="0"/>
                        </a:spcAft>
                        <a:buClrTx/>
                        <a:buSzTx/>
                        <a:buFontTx/>
                        <a:buChar char="-"/>
                        <a:tabLst/>
                        <a:defRPr/>
                      </a:pPr>
                      <a:r>
                        <a:rPr lang="nl-NL" sz="1800" b="0" baseline="0" dirty="0" smtClean="0">
                          <a:solidFill>
                            <a:schemeClr val="bg1">
                              <a:lumMod val="75000"/>
                            </a:schemeClr>
                          </a:solidFill>
                        </a:rPr>
                        <a:t>opleidingsniveau moeder </a:t>
                      </a:r>
                    </a:p>
                    <a:p>
                      <a:pPr marL="342900" marR="0" indent="-342900" algn="l" defTabSz="457200" rtl="0" eaLnBrk="1" fontAlgn="auto" latinLnBrk="0" hangingPunct="1">
                        <a:lnSpc>
                          <a:spcPct val="100000"/>
                        </a:lnSpc>
                        <a:spcBef>
                          <a:spcPts val="0"/>
                        </a:spcBef>
                        <a:spcAft>
                          <a:spcPts val="0"/>
                        </a:spcAft>
                        <a:buClrTx/>
                        <a:buSzTx/>
                        <a:buFontTx/>
                        <a:buChar char="-"/>
                        <a:tabLst/>
                        <a:defRPr/>
                      </a:pPr>
                      <a:r>
                        <a:rPr lang="nl-NL" sz="1800" b="0" baseline="0" dirty="0" smtClean="0">
                          <a:solidFill>
                            <a:schemeClr val="bg1">
                              <a:lumMod val="75000"/>
                            </a:schemeClr>
                          </a:solidFill>
                        </a:rPr>
                        <a:t>taalvaardigheid moeder</a:t>
                      </a:r>
                      <a:endParaRPr lang="en-US" sz="1800" b="1" dirty="0" smtClean="0">
                        <a:solidFill>
                          <a:schemeClr val="bg1">
                            <a:lumMod val="75000"/>
                          </a:schemeClr>
                        </a:solidFill>
                      </a:endParaRPr>
                    </a:p>
                  </a:txBody>
                  <a:tcPr/>
                </a:tc>
              </a:tr>
            </a:tbl>
          </a:graphicData>
        </a:graphic>
      </p:graphicFrame>
      <p:graphicFrame>
        <p:nvGraphicFramePr>
          <p:cNvPr id="13" name="Tabel 12"/>
          <p:cNvGraphicFramePr>
            <a:graphicFrameLocks noGrp="1"/>
          </p:cNvGraphicFramePr>
          <p:nvPr>
            <p:extLst>
              <p:ext uri="{D42A27DB-BD31-4B8C-83A1-F6EECF244321}">
                <p14:modId xmlns:p14="http://schemas.microsoft.com/office/powerpoint/2010/main" val="2173988651"/>
              </p:ext>
            </p:extLst>
          </p:nvPr>
        </p:nvGraphicFramePr>
        <p:xfrm>
          <a:off x="755576" y="5441909"/>
          <a:ext cx="3934381" cy="1155443"/>
        </p:xfrm>
        <a:graphic>
          <a:graphicData uri="http://schemas.openxmlformats.org/drawingml/2006/table">
            <a:tbl>
              <a:tblPr firstRow="1" bandRow="1">
                <a:tableStyleId>{68D230F3-CF80-4859-8CE7-A43EE81993B5}</a:tableStyleId>
              </a:tblPr>
              <a:tblGrid>
                <a:gridCol w="3934381"/>
              </a:tblGrid>
              <a:tr h="115544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800" b="1" dirty="0" err="1" smtClean="0"/>
                        <a:t>Leerlingkenmerken</a:t>
                      </a:r>
                      <a:r>
                        <a:rPr lang="nl-NL" sz="1800" b="1" dirty="0" smtClean="0"/>
                        <a:t>: </a:t>
                      </a:r>
                    </a:p>
                    <a:p>
                      <a:pPr marL="342900" marR="0" indent="-342900" algn="l" defTabSz="457200" rtl="0" eaLnBrk="1" fontAlgn="auto" latinLnBrk="0" hangingPunct="1">
                        <a:lnSpc>
                          <a:spcPct val="100000"/>
                        </a:lnSpc>
                        <a:spcBef>
                          <a:spcPts val="0"/>
                        </a:spcBef>
                        <a:spcAft>
                          <a:spcPts val="0"/>
                        </a:spcAft>
                        <a:buClrTx/>
                        <a:buSzTx/>
                        <a:buFontTx/>
                        <a:buChar char="-"/>
                        <a:tabLst/>
                        <a:defRPr/>
                      </a:pPr>
                      <a:r>
                        <a:rPr lang="nl-NL" sz="1800" b="0" baseline="0" dirty="0" smtClean="0">
                          <a:solidFill>
                            <a:schemeClr val="bg1">
                              <a:lumMod val="75000"/>
                            </a:schemeClr>
                          </a:solidFill>
                        </a:rPr>
                        <a:t>Zorgleerlingen</a:t>
                      </a:r>
                    </a:p>
                    <a:p>
                      <a:pPr marL="342900" marR="0" indent="-342900" algn="l" defTabSz="457200" rtl="0" eaLnBrk="1" fontAlgn="auto" latinLnBrk="0" hangingPunct="1">
                        <a:lnSpc>
                          <a:spcPct val="100000"/>
                        </a:lnSpc>
                        <a:spcBef>
                          <a:spcPts val="0"/>
                        </a:spcBef>
                        <a:spcAft>
                          <a:spcPts val="0"/>
                        </a:spcAft>
                        <a:buClrTx/>
                        <a:buSzTx/>
                        <a:buFontTx/>
                        <a:buChar char="-"/>
                        <a:tabLst/>
                        <a:defRPr/>
                      </a:pPr>
                      <a:r>
                        <a:rPr lang="nl-NL" sz="1800" b="0" baseline="0" dirty="0" smtClean="0">
                          <a:solidFill>
                            <a:schemeClr val="bg1">
                              <a:lumMod val="75000"/>
                            </a:schemeClr>
                          </a:solidFill>
                        </a:rPr>
                        <a:t>Leerlingen met moeilijkheden</a:t>
                      </a:r>
                      <a:endParaRPr lang="en-US" sz="1800" b="1" dirty="0" smtClean="0">
                        <a:solidFill>
                          <a:schemeClr val="bg1">
                            <a:lumMod val="75000"/>
                          </a:schemeClr>
                        </a:solidFill>
                      </a:endParaRPr>
                    </a:p>
                  </a:txBody>
                  <a:tcPr/>
                </a:tc>
              </a:tr>
            </a:tbl>
          </a:graphicData>
        </a:graphic>
      </p:graphicFrame>
    </p:spTree>
    <p:extLst>
      <p:ext uri="{BB962C8B-B14F-4D97-AF65-F5344CB8AC3E}">
        <p14:creationId xmlns:p14="http://schemas.microsoft.com/office/powerpoint/2010/main" val="399856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08920"/>
            <a:ext cx="8974832" cy="3960440"/>
          </a:xfrm>
        </p:spPr>
        <p:txBody>
          <a:bodyPr/>
          <a:lstStyle/>
          <a:p>
            <a:pPr algn="ctr"/>
            <a:r>
              <a:rPr lang="nl-NL" dirty="0" smtClean="0"/>
              <a:t/>
            </a:r>
            <a:br>
              <a:rPr lang="nl-NL" dirty="0" smtClean="0"/>
            </a:br>
            <a:r>
              <a:rPr lang="nl-NL" sz="2800" dirty="0" smtClean="0"/>
              <a:t/>
            </a:r>
            <a:br>
              <a:rPr lang="nl-NL" sz="2800" dirty="0" smtClean="0"/>
            </a:br>
            <a:r>
              <a:rPr lang="en-GB" dirty="0"/>
              <a:t> </a:t>
            </a:r>
            <a:r>
              <a:rPr lang="en-GB" dirty="0" smtClean="0"/>
              <a:t/>
            </a:r>
            <a:br>
              <a:rPr lang="en-GB" dirty="0" smtClean="0"/>
            </a:br>
            <a:r>
              <a:rPr lang="en-GB" dirty="0" smtClean="0"/>
              <a:t/>
            </a:r>
            <a:br>
              <a:rPr lang="en-GB" dirty="0" smtClean="0"/>
            </a:br>
            <a:r>
              <a:rPr lang="nl-NL" sz="3600" dirty="0" smtClean="0">
                <a:latin typeface="Calibri" panose="020F0502020204030204" pitchFamily="34" charset="0"/>
                <a:cs typeface="Times New Roman" panose="02020603050405020304" pitchFamily="18" charset="0"/>
              </a:rPr>
              <a:t>Interviewstudie leerkrachten </a:t>
            </a:r>
            <a:r>
              <a:rPr lang="en-GB" sz="3600" dirty="0" smtClean="0"/>
              <a:t> </a:t>
            </a:r>
            <a:r>
              <a:rPr lang="en-GB" i="1" dirty="0" smtClean="0"/>
              <a:t/>
            </a:r>
            <a:br>
              <a:rPr lang="en-GB" i="1" dirty="0" smtClean="0"/>
            </a:br>
            <a:r>
              <a:rPr lang="en-GB" i="1" dirty="0" smtClean="0"/>
              <a:t/>
            </a:r>
            <a:br>
              <a:rPr lang="en-GB" i="1" dirty="0" smtClean="0"/>
            </a:br>
            <a:r>
              <a:rPr lang="en-GB" sz="2800" b="0" i="1" dirty="0" smtClean="0"/>
              <a:t>Johan de </a:t>
            </a:r>
            <a:r>
              <a:rPr lang="en-GB" sz="2800" b="0" i="1" dirty="0"/>
              <a:t>Jong &amp; </a:t>
            </a:r>
            <a:r>
              <a:rPr lang="en-GB" sz="2800" b="0" i="1" dirty="0" smtClean="0"/>
              <a:t>Hélène </a:t>
            </a:r>
            <a:r>
              <a:rPr lang="en-GB" sz="2800" b="0" i="1" dirty="0" err="1"/>
              <a:t>Leenders</a:t>
            </a:r>
            <a:r>
              <a:rPr lang="en-GB" sz="2800" b="0" i="1" dirty="0"/>
              <a:t> </a:t>
            </a:r>
            <a:r>
              <a:rPr lang="en-GB" sz="2800" dirty="0" smtClean="0"/>
              <a:t/>
            </a:r>
            <a:br>
              <a:rPr lang="en-GB" sz="2800" dirty="0" smtClean="0"/>
            </a:br>
            <a:r>
              <a:rPr lang="nl-NL" dirty="0"/>
              <a:t/>
            </a:r>
            <a:br>
              <a:rPr lang="nl-NL" dirty="0"/>
            </a:br>
            <a:r>
              <a:rPr lang="nl-NL" sz="1600" dirty="0"/>
              <a:t/>
            </a:r>
            <a:br>
              <a:rPr lang="nl-NL" sz="1600" dirty="0"/>
            </a:br>
            <a:endParaRPr lang="nl-NL" sz="2000" dirty="0"/>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149080"/>
          </a:xfrm>
          <a:prstGeom prst="rect">
            <a:avLst/>
          </a:prstGeom>
        </p:spPr>
      </p:pic>
    </p:spTree>
    <p:extLst>
      <p:ext uri="{BB962C8B-B14F-4D97-AF65-F5344CB8AC3E}">
        <p14:creationId xmlns:p14="http://schemas.microsoft.com/office/powerpoint/2010/main" val="27878943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6448"/>
            <a:ext cx="9144000" cy="5054302"/>
          </a:xfrm>
          <a:prstGeom prst="rect">
            <a:avLst/>
          </a:prstGeom>
          <a:noFill/>
        </p:spPr>
      </p:pic>
      <p:sp>
        <p:nvSpPr>
          <p:cNvPr id="2" name="Tijdelijke aanduiding voor voettekst 1"/>
          <p:cNvSpPr>
            <a:spLocks noGrp="1"/>
          </p:cNvSpPr>
          <p:nvPr>
            <p:ph type="ftr" sz="quarter" idx="3"/>
          </p:nvPr>
        </p:nvSpPr>
        <p:spPr/>
        <p:txBody>
          <a:bodyPr/>
          <a:lstStyle/>
          <a:p>
            <a:pPr algn="r"/>
            <a:r>
              <a:rPr lang="nl-NL" smtClean="0"/>
              <a:t>Voettekst</a:t>
            </a:r>
            <a:endParaRPr lang="nl-NL" dirty="0"/>
          </a:p>
        </p:txBody>
      </p:sp>
      <p:sp>
        <p:nvSpPr>
          <p:cNvPr id="3" name="Tijdelijke aanduiding voor dianummer 2"/>
          <p:cNvSpPr>
            <a:spLocks noGrp="1"/>
          </p:cNvSpPr>
          <p:nvPr>
            <p:ph type="sldNum" sz="quarter" idx="4"/>
          </p:nvPr>
        </p:nvSpPr>
        <p:spPr/>
        <p:txBody>
          <a:bodyPr/>
          <a:lstStyle/>
          <a:p>
            <a:fld id="{513CBD93-3318-4B48-B3BC-79E8361AB13D}" type="slidenum">
              <a:rPr lang="nl-NL" smtClean="0"/>
              <a:pPr/>
              <a:t>18</a:t>
            </a:fld>
            <a:endParaRPr lang="nl-NL" dirty="0"/>
          </a:p>
        </p:txBody>
      </p:sp>
      <p:sp>
        <p:nvSpPr>
          <p:cNvPr id="4" name="Titel 3"/>
          <p:cNvSpPr>
            <a:spLocks noGrp="1"/>
          </p:cNvSpPr>
          <p:nvPr>
            <p:ph type="title"/>
          </p:nvPr>
        </p:nvSpPr>
        <p:spPr/>
        <p:txBody>
          <a:bodyPr/>
          <a:lstStyle/>
          <a:p>
            <a:r>
              <a:rPr lang="nl-NL" dirty="0" smtClean="0"/>
              <a:t>Interviews leerkrachten</a:t>
            </a:r>
            <a:endParaRPr lang="nl-NL" dirty="0"/>
          </a:p>
        </p:txBody>
      </p:sp>
      <p:sp>
        <p:nvSpPr>
          <p:cNvPr id="5" name="Tijdelijke aanduiding voor inhoud 4"/>
          <p:cNvSpPr>
            <a:spLocks noGrp="1"/>
          </p:cNvSpPr>
          <p:nvPr>
            <p:ph idx="1"/>
          </p:nvPr>
        </p:nvSpPr>
        <p:spPr>
          <a:xfrm>
            <a:off x="0" y="4005064"/>
            <a:ext cx="9144000" cy="2852936"/>
          </a:xfrm>
          <a:solidFill>
            <a:schemeClr val="bg1"/>
          </a:solidFill>
          <a:ln>
            <a:solidFill>
              <a:srgbClr val="570076"/>
            </a:solidFill>
          </a:ln>
        </p:spPr>
        <p:txBody>
          <a:bodyPr/>
          <a:lstStyle/>
          <a:p>
            <a:pPr marL="0" indent="0">
              <a:buNone/>
            </a:pPr>
            <a:endParaRPr lang="nl-NL" sz="2400" dirty="0" smtClean="0"/>
          </a:p>
          <a:p>
            <a:pPr marL="0" indent="0">
              <a:buNone/>
            </a:pPr>
            <a:r>
              <a:rPr lang="nl-NL" sz="2400" dirty="0" smtClean="0"/>
              <a:t>     55 </a:t>
            </a:r>
            <a:r>
              <a:rPr lang="nl-NL" sz="2400" dirty="0"/>
              <a:t>interviews (4,5% van totale </a:t>
            </a:r>
            <a:r>
              <a:rPr lang="nl-NL" sz="2400" dirty="0" smtClean="0"/>
              <a:t>leerkrachtenpopulatie)</a:t>
            </a:r>
          </a:p>
          <a:p>
            <a:pPr marL="0" indent="0">
              <a:buNone/>
            </a:pPr>
            <a:endParaRPr lang="nl-NL" sz="2400" dirty="0" smtClean="0"/>
          </a:p>
          <a:p>
            <a:r>
              <a:rPr lang="nl-NL" sz="2400" dirty="0" smtClean="0"/>
              <a:t>20 </a:t>
            </a:r>
            <a:r>
              <a:rPr lang="nl-NL" sz="2400" dirty="0"/>
              <a:t>leerkrachten van 7 reguliere </a:t>
            </a:r>
            <a:r>
              <a:rPr lang="nl-NL" sz="2400" dirty="0" smtClean="0"/>
              <a:t>basisscholen</a:t>
            </a:r>
          </a:p>
          <a:p>
            <a:r>
              <a:rPr lang="nl-NL" sz="2400" dirty="0" smtClean="0"/>
              <a:t>14 </a:t>
            </a:r>
            <a:r>
              <a:rPr lang="nl-NL" sz="2400" dirty="0"/>
              <a:t>leerkrachten van 4 s(b)o </a:t>
            </a:r>
            <a:r>
              <a:rPr lang="nl-NL" sz="2400" dirty="0" smtClean="0"/>
              <a:t>scholen</a:t>
            </a:r>
          </a:p>
          <a:p>
            <a:r>
              <a:rPr lang="nl-NL" sz="2400" dirty="0" smtClean="0"/>
              <a:t>21 </a:t>
            </a:r>
            <a:r>
              <a:rPr lang="nl-NL" sz="2400" dirty="0"/>
              <a:t>leerkrachten van 7 </a:t>
            </a:r>
            <a:r>
              <a:rPr lang="nl-NL" sz="2400" dirty="0" smtClean="0"/>
              <a:t>stimuleringsscholen</a:t>
            </a:r>
          </a:p>
          <a:p>
            <a:pPr marL="457200" lvl="1" indent="0">
              <a:buNone/>
            </a:pPr>
            <a:r>
              <a:rPr lang="nl-NL" sz="2400" dirty="0" smtClean="0"/>
              <a:t> </a:t>
            </a:r>
            <a:endParaRPr lang="nl-NL" sz="2400" dirty="0"/>
          </a:p>
          <a:p>
            <a:endParaRPr lang="nl-NL" dirty="0"/>
          </a:p>
        </p:txBody>
      </p:sp>
    </p:spTree>
    <p:extLst>
      <p:ext uri="{BB962C8B-B14F-4D97-AF65-F5344CB8AC3E}">
        <p14:creationId xmlns:p14="http://schemas.microsoft.com/office/powerpoint/2010/main" val="22028357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128464"/>
            <a:ext cx="6336704" cy="1143000"/>
          </a:xfrm>
        </p:spPr>
        <p:txBody>
          <a:bodyPr/>
          <a:lstStyle/>
          <a:p>
            <a:r>
              <a:rPr lang="nl-NL" dirty="0"/>
              <a:t>O</a:t>
            </a:r>
            <a:r>
              <a:rPr lang="nl-NL" dirty="0" smtClean="0"/>
              <a:t>nderzoeksvragen</a:t>
            </a:r>
            <a:endParaRPr lang="nl-NL" dirty="0"/>
          </a:p>
        </p:txBody>
      </p:sp>
      <p:sp>
        <p:nvSpPr>
          <p:cNvPr id="3" name="Tijdelijke aanduiding voor inhoud 2"/>
          <p:cNvSpPr>
            <a:spLocks noGrp="1"/>
          </p:cNvSpPr>
          <p:nvPr>
            <p:ph idx="1"/>
          </p:nvPr>
        </p:nvSpPr>
        <p:spPr/>
        <p:txBody>
          <a:bodyPr/>
          <a:lstStyle/>
          <a:p>
            <a:pPr marL="0" lvl="0" indent="0">
              <a:buNone/>
            </a:pPr>
            <a:r>
              <a:rPr lang="nl-NL" sz="2400" dirty="0"/>
              <a:t>Hoe komen leerkrachten tot een tweerichtingengesprek met ouders (open-</a:t>
            </a:r>
            <a:r>
              <a:rPr lang="nl-NL" sz="2400" dirty="0" err="1"/>
              <a:t>minded</a:t>
            </a:r>
            <a:r>
              <a:rPr lang="nl-NL" sz="2400" dirty="0"/>
              <a:t>, input vragen, wensen serieus nemen, checken of ouders het begrijpen)?</a:t>
            </a:r>
          </a:p>
          <a:p>
            <a:pPr lvl="0"/>
            <a:r>
              <a:rPr lang="nl-NL" sz="2400" dirty="0"/>
              <a:t>Hoe creëren zij een </a:t>
            </a:r>
            <a:r>
              <a:rPr lang="nl-NL" sz="2400" u="sng" dirty="0"/>
              <a:t>vertrouwensband</a:t>
            </a:r>
            <a:r>
              <a:rPr lang="nl-NL" sz="2400" dirty="0"/>
              <a:t> met ouders, waarbij beide partijen alles durven te bespreken, ouders zich gehoord voelen en men er ook uit komt als men het niet met elkaar eens is?* </a:t>
            </a:r>
          </a:p>
          <a:p>
            <a:pPr lvl="0"/>
            <a:r>
              <a:rPr lang="nl-NL" sz="2400" dirty="0"/>
              <a:t>Hoe komen leerkrachten en ouders tot overeenstemming wat betreft de wederzijdse </a:t>
            </a:r>
            <a:r>
              <a:rPr lang="nl-NL" sz="2400" u="sng" dirty="0"/>
              <a:t>verwachtingen en ambities</a:t>
            </a:r>
            <a:r>
              <a:rPr lang="nl-NL" sz="2400" dirty="0"/>
              <a:t>? </a:t>
            </a:r>
          </a:p>
          <a:p>
            <a:pPr lvl="0"/>
            <a:r>
              <a:rPr lang="nl-NL" sz="2400" dirty="0"/>
              <a:t>Hoe nemen zij ouders mee in </a:t>
            </a:r>
            <a:r>
              <a:rPr lang="nl-NL" sz="2400" u="sng" dirty="0"/>
              <a:t>beslissingen</a:t>
            </a:r>
            <a:r>
              <a:rPr lang="nl-NL" sz="2400" dirty="0"/>
              <a:t> rondom zorgleerlingen? </a:t>
            </a:r>
          </a:p>
          <a:p>
            <a:pPr lvl="0"/>
            <a:r>
              <a:rPr lang="nl-NL" sz="2400" dirty="0"/>
              <a:t>Hoe ondersteunen zij ouders bij het </a:t>
            </a:r>
            <a:r>
              <a:rPr lang="nl-NL" sz="2400" u="sng" dirty="0"/>
              <a:t>thuisleren</a:t>
            </a:r>
            <a:r>
              <a:rPr lang="nl-NL" sz="2400" dirty="0"/>
              <a:t>? </a:t>
            </a:r>
          </a:p>
          <a:p>
            <a:endParaRPr lang="nl-NL" dirty="0"/>
          </a:p>
        </p:txBody>
      </p:sp>
    </p:spTree>
    <p:extLst>
      <p:ext uri="{BB962C8B-B14F-4D97-AF65-F5344CB8AC3E}">
        <p14:creationId xmlns:p14="http://schemas.microsoft.com/office/powerpoint/2010/main" val="1842765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fld id="{513CBD93-3318-4B48-B3BC-79E8361AB13D}" type="slidenum">
              <a:rPr lang="nl-NL" smtClean="0"/>
              <a:pPr/>
              <a:t>2</a:t>
            </a:fld>
            <a:endParaRPr lang="nl-NL" dirty="0"/>
          </a:p>
        </p:txBody>
      </p:sp>
      <p:sp>
        <p:nvSpPr>
          <p:cNvPr id="5" name="Tijdelijke aanduiding voor inhoud 4"/>
          <p:cNvSpPr>
            <a:spLocks noGrp="1"/>
          </p:cNvSpPr>
          <p:nvPr>
            <p:ph idx="1"/>
          </p:nvPr>
        </p:nvSpPr>
        <p:spPr>
          <a:xfrm>
            <a:off x="533400" y="1988840"/>
            <a:ext cx="8610600" cy="4032448"/>
          </a:xfrm>
        </p:spPr>
        <p:txBody>
          <a:bodyPr/>
          <a:lstStyle/>
          <a:p>
            <a:pPr marL="0" indent="0">
              <a:buNone/>
            </a:pPr>
            <a:r>
              <a:rPr lang="nl-NL" sz="2900" i="1" dirty="0"/>
              <a:t>“Een goeie relatie met de juf of meester is zo belangrijk. Ik bedoel, als er iets aan de hand is, dan moet ik me ook op m’n gemak voelen. Als ik iets moeilijks moet bespreken, of als mijn kind iets stoms heeft gedaan, dan is het fijn als je al met elkaar kunt opschieten. Ik heb echt een klik met de </a:t>
            </a:r>
            <a:r>
              <a:rPr lang="nl-NL" sz="2900" i="1" dirty="0" smtClean="0"/>
              <a:t>meester. De </a:t>
            </a:r>
            <a:r>
              <a:rPr lang="nl-NL" sz="2900" i="1" dirty="0"/>
              <a:t>relatie is 100%. </a:t>
            </a:r>
            <a:r>
              <a:rPr lang="nl-NL" sz="2900" i="1" dirty="0" smtClean="0"/>
              <a:t>Eerlijk, open. Ik </a:t>
            </a:r>
            <a:r>
              <a:rPr lang="nl-NL" sz="2900" i="1" dirty="0"/>
              <a:t>kan over alles met ‘m </a:t>
            </a:r>
            <a:r>
              <a:rPr lang="nl-NL" sz="2900" i="1" dirty="0" smtClean="0"/>
              <a:t>praten.”</a:t>
            </a:r>
          </a:p>
          <a:p>
            <a:pPr marL="0" indent="0">
              <a:buNone/>
            </a:pPr>
            <a:r>
              <a:rPr lang="nl-NL" sz="2000" dirty="0" smtClean="0"/>
              <a:t>(ouder </a:t>
            </a:r>
            <a:r>
              <a:rPr lang="nl-NL" sz="2000" dirty="0"/>
              <a:t>van zorgleerling, stimuleringsschool). </a:t>
            </a:r>
          </a:p>
        </p:txBody>
      </p:sp>
    </p:spTree>
    <p:extLst>
      <p:ext uri="{BB962C8B-B14F-4D97-AF65-F5344CB8AC3E}">
        <p14:creationId xmlns:p14="http://schemas.microsoft.com/office/powerpoint/2010/main" val="1832504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fld id="{513CBD93-3318-4B48-B3BC-79E8361AB13D}" type="slidenum">
              <a:rPr lang="nl-NL" smtClean="0"/>
              <a:pPr/>
              <a:t>20</a:t>
            </a:fld>
            <a:endParaRPr lang="nl-NL" dirty="0"/>
          </a:p>
        </p:txBody>
      </p:sp>
      <p:sp>
        <p:nvSpPr>
          <p:cNvPr id="4" name="Titel 3"/>
          <p:cNvSpPr>
            <a:spLocks noGrp="1"/>
          </p:cNvSpPr>
          <p:nvPr>
            <p:ph type="title"/>
          </p:nvPr>
        </p:nvSpPr>
        <p:spPr/>
        <p:txBody>
          <a:bodyPr/>
          <a:lstStyle/>
          <a:p>
            <a:r>
              <a:rPr lang="nl-NL" dirty="0" smtClean="0"/>
              <a:t>Methode en analyse</a:t>
            </a:r>
            <a:endParaRPr lang="nl-NL" dirty="0"/>
          </a:p>
        </p:txBody>
      </p:sp>
      <p:sp>
        <p:nvSpPr>
          <p:cNvPr id="5" name="Tijdelijke aanduiding voor inhoud 4"/>
          <p:cNvSpPr>
            <a:spLocks noGrp="1"/>
          </p:cNvSpPr>
          <p:nvPr>
            <p:ph idx="1"/>
          </p:nvPr>
        </p:nvSpPr>
        <p:spPr/>
        <p:txBody>
          <a:bodyPr/>
          <a:lstStyle/>
          <a:p>
            <a:r>
              <a:rPr lang="nl-NL" dirty="0" smtClean="0"/>
              <a:t>Transcripten geanalyseerd via kwalitatieve thematische analyse </a:t>
            </a:r>
            <a:r>
              <a:rPr lang="nl-NL" sz="2400" dirty="0" smtClean="0"/>
              <a:t>(</a:t>
            </a:r>
            <a:r>
              <a:rPr lang="nl-NL" sz="2400" dirty="0" err="1" smtClean="0"/>
              <a:t>Boyatzis</a:t>
            </a:r>
            <a:r>
              <a:rPr lang="nl-NL" sz="2400" dirty="0" smtClean="0"/>
              <a:t>, 1998)</a:t>
            </a:r>
          </a:p>
          <a:p>
            <a:r>
              <a:rPr lang="nl-NL" dirty="0" smtClean="0"/>
              <a:t>Atlas TI voor ontwikkelen codes en (her)codering data</a:t>
            </a:r>
          </a:p>
          <a:p>
            <a:endParaRPr lang="nl-NL" dirty="0">
              <a:solidFill>
                <a:srgbClr val="FF0000"/>
              </a:solidFill>
            </a:endParaRPr>
          </a:p>
        </p:txBody>
      </p:sp>
    </p:spTree>
    <p:extLst>
      <p:ext uri="{BB962C8B-B14F-4D97-AF65-F5344CB8AC3E}">
        <p14:creationId xmlns:p14="http://schemas.microsoft.com/office/powerpoint/2010/main" val="1975881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3"/>
          </p:nvPr>
        </p:nvSpPr>
        <p:spPr/>
        <p:txBody>
          <a:bodyPr/>
          <a:lstStyle/>
          <a:p>
            <a:pPr algn="r"/>
            <a:endParaRPr lang="nl-NL" dirty="0"/>
          </a:p>
          <a:p>
            <a:pPr algn="r"/>
            <a:endParaRPr lang="nl-NL" dirty="0"/>
          </a:p>
        </p:txBody>
      </p:sp>
      <p:sp>
        <p:nvSpPr>
          <p:cNvPr id="3" name="Tijdelijke aanduiding voor dianummer 2"/>
          <p:cNvSpPr>
            <a:spLocks noGrp="1"/>
          </p:cNvSpPr>
          <p:nvPr>
            <p:ph type="sldNum" sz="quarter" idx="4"/>
          </p:nvPr>
        </p:nvSpPr>
        <p:spPr/>
        <p:txBody>
          <a:bodyPr/>
          <a:lstStyle/>
          <a:p>
            <a:fld id="{513CBD93-3318-4B48-B3BC-79E8361AB13D}" type="slidenum">
              <a:rPr lang="nl-NL" smtClean="0"/>
              <a:pPr/>
              <a:t>21</a:t>
            </a:fld>
            <a:endParaRPr lang="nl-NL" dirty="0"/>
          </a:p>
        </p:txBody>
      </p:sp>
      <p:sp>
        <p:nvSpPr>
          <p:cNvPr id="4" name="Titel 3"/>
          <p:cNvSpPr>
            <a:spLocks noGrp="1"/>
          </p:cNvSpPr>
          <p:nvPr>
            <p:ph type="title"/>
          </p:nvPr>
        </p:nvSpPr>
        <p:spPr/>
        <p:txBody>
          <a:bodyPr/>
          <a:lstStyle/>
          <a:p>
            <a:r>
              <a:rPr lang="nl-NL" dirty="0" smtClean="0"/>
              <a:t>Bevindingen leerkrachtinterviews</a:t>
            </a:r>
            <a:endParaRPr lang="nl-NL" dirty="0"/>
          </a:p>
        </p:txBody>
      </p:sp>
      <p:sp>
        <p:nvSpPr>
          <p:cNvPr id="5" name="Tijdelijke aanduiding voor inhoud 4"/>
          <p:cNvSpPr>
            <a:spLocks noGrp="1"/>
          </p:cNvSpPr>
          <p:nvPr>
            <p:ph idx="1"/>
          </p:nvPr>
        </p:nvSpPr>
        <p:spPr>
          <a:xfrm>
            <a:off x="533400" y="1916832"/>
            <a:ext cx="8153400" cy="5328592"/>
          </a:xfrm>
        </p:spPr>
        <p:txBody>
          <a:bodyPr/>
          <a:lstStyle/>
          <a:p>
            <a:r>
              <a:rPr lang="nl-NL" sz="2800" kern="1200" dirty="0" smtClean="0">
                <a:latin typeface="Arial" panose="020B0604020202020204" pitchFamily="34" charset="0"/>
                <a:ea typeface="ＭＳ Ｐゴシック" charset="0"/>
                <a:cs typeface="Arial" panose="020B0604020202020204" pitchFamily="34" charset="0"/>
              </a:rPr>
              <a:t>Informeel contact</a:t>
            </a:r>
            <a:endParaRPr lang="nl-NL" sz="2800" u="sng" kern="1200" dirty="0">
              <a:latin typeface="Arial" panose="020B0604020202020204" pitchFamily="34" charset="0"/>
              <a:ea typeface="ＭＳ Ｐゴシック" charset="0"/>
              <a:cs typeface="Arial" panose="020B0604020202020204" pitchFamily="34" charset="0"/>
            </a:endParaRPr>
          </a:p>
          <a:p>
            <a:pPr lvl="1"/>
            <a:r>
              <a:rPr lang="nl-NL" sz="2600" kern="1200" dirty="0" smtClean="0">
                <a:latin typeface="Arial" panose="020B0604020202020204" pitchFamily="34" charset="0"/>
                <a:ea typeface="ＭＳ Ｐゴシック" charset="0"/>
                <a:cs typeface="Arial" panose="020B0604020202020204" pitchFamily="34" charset="0"/>
              </a:rPr>
              <a:t>Belang wordt erkend, alleen </a:t>
            </a:r>
            <a:r>
              <a:rPr lang="nl-NL" sz="2600" kern="1200" dirty="0">
                <a:latin typeface="Arial" panose="020B0604020202020204" pitchFamily="34" charset="0"/>
                <a:ea typeface="ＭＳ Ｐゴシック" charset="0"/>
                <a:cs typeface="Arial" panose="020B0604020202020204" pitchFamily="34" charset="0"/>
              </a:rPr>
              <a:t>op stimuleringsscholen </a:t>
            </a:r>
            <a:r>
              <a:rPr lang="nl-NL" sz="2600" kern="1200" dirty="0" smtClean="0">
                <a:latin typeface="Arial" panose="020B0604020202020204" pitchFamily="34" charset="0"/>
                <a:ea typeface="ＭＳ Ｐゴシック" charset="0"/>
                <a:cs typeface="Arial" panose="020B0604020202020204" pitchFamily="34" charset="0"/>
              </a:rPr>
              <a:t>alledaagse </a:t>
            </a:r>
            <a:r>
              <a:rPr lang="nl-NL" sz="2600" kern="1200" dirty="0">
                <a:latin typeface="Arial" panose="020B0604020202020204" pitchFamily="34" charset="0"/>
                <a:ea typeface="ＭＳ Ｐゴシック" charset="0"/>
                <a:cs typeface="Arial" panose="020B0604020202020204" pitchFamily="34" charset="0"/>
              </a:rPr>
              <a:t>praktijk </a:t>
            </a:r>
            <a:r>
              <a:rPr lang="nl-NL" sz="2600" kern="1200" dirty="0" smtClean="0">
                <a:latin typeface="Arial" panose="020B0604020202020204" pitchFamily="34" charset="0"/>
                <a:ea typeface="ＭＳ Ｐゴシック" charset="0"/>
                <a:cs typeface="Arial" panose="020B0604020202020204" pitchFamily="34" charset="0"/>
              </a:rPr>
              <a:t>dat ouders en leerkrachten elkaar kunnen ontmoeten.</a:t>
            </a:r>
          </a:p>
          <a:p>
            <a:r>
              <a:rPr lang="nl-NL" sz="2800" kern="1200" dirty="0" smtClean="0">
                <a:latin typeface="Arial" panose="020B0604020202020204" pitchFamily="34" charset="0"/>
                <a:ea typeface="ＭＳ Ｐゴシック" charset="0"/>
                <a:cs typeface="Arial" panose="020B0604020202020204" pitchFamily="34" charset="0"/>
              </a:rPr>
              <a:t>Afstemmen</a:t>
            </a:r>
          </a:p>
          <a:p>
            <a:pPr lvl="1"/>
            <a:r>
              <a:rPr lang="nl-NL" sz="2600" kern="1200" dirty="0" smtClean="0">
                <a:latin typeface="Arial" panose="020B0604020202020204" pitchFamily="34" charset="0"/>
                <a:ea typeface="ＭＳ Ｐゴシック" charset="0"/>
                <a:cs typeface="Arial" panose="020B0604020202020204" pitchFamily="34" charset="0"/>
              </a:rPr>
              <a:t>Het is gangbaar om </a:t>
            </a:r>
            <a:r>
              <a:rPr lang="nl-NL" sz="2600" kern="1200" dirty="0">
                <a:latin typeface="Arial" panose="020B0604020202020204" pitchFamily="34" charset="0"/>
                <a:ea typeface="ＭＳ Ｐゴシック" charset="0"/>
                <a:cs typeface="Arial" panose="020B0604020202020204" pitchFamily="34" charset="0"/>
              </a:rPr>
              <a:t>ouders te vragen hoe zij vinden dat </a:t>
            </a:r>
            <a:r>
              <a:rPr lang="nl-NL" sz="2600" kern="1200" dirty="0" smtClean="0">
                <a:latin typeface="Arial" panose="020B0604020202020204" pitchFamily="34" charset="0"/>
                <a:ea typeface="ＭＳ Ｐゴシック" charset="0"/>
                <a:cs typeface="Arial" panose="020B0604020202020204" pitchFamily="34" charset="0"/>
              </a:rPr>
              <a:t>het met het kind gaat niet hoe het thuis gaat</a:t>
            </a:r>
          </a:p>
          <a:p>
            <a:pPr lvl="1"/>
            <a:r>
              <a:rPr lang="nl-NL" sz="2600" kern="1200" dirty="0" smtClean="0">
                <a:latin typeface="Arial" panose="020B0604020202020204" pitchFamily="34" charset="0"/>
                <a:ea typeface="ＭＳ Ｐゴシック" charset="0"/>
                <a:cs typeface="Arial" panose="020B0604020202020204" pitchFamily="34" charset="0"/>
              </a:rPr>
              <a:t>Niet </a:t>
            </a:r>
            <a:r>
              <a:rPr lang="nl-NL" sz="2600" kern="1200" dirty="0">
                <a:latin typeface="Arial" panose="020B0604020202020204" pitchFamily="34" charset="0"/>
                <a:ea typeface="ＭＳ Ｐゴシック" charset="0"/>
                <a:cs typeface="Arial" panose="020B0604020202020204" pitchFamily="34" charset="0"/>
              </a:rPr>
              <a:t>gangbaar om concrete afspraken te maken</a:t>
            </a:r>
            <a:endParaRPr lang="nl-NL" sz="2600" dirty="0"/>
          </a:p>
          <a:p>
            <a:pPr lvl="1"/>
            <a:endParaRPr lang="nl-NL" sz="2000" kern="1200" dirty="0" smtClean="0">
              <a:latin typeface="Arial" panose="020B0604020202020204" pitchFamily="34" charset="0"/>
              <a:ea typeface="ＭＳ Ｐゴシック" charset="0"/>
              <a:cs typeface="Arial" panose="020B0604020202020204" pitchFamily="34" charset="0"/>
            </a:endParaRPr>
          </a:p>
          <a:p>
            <a:pPr lvl="1"/>
            <a:endParaRPr lang="nl-NL" sz="2000" kern="1200" dirty="0" smtClean="0">
              <a:latin typeface="Arial" panose="020B0604020202020204" pitchFamily="34" charset="0"/>
              <a:ea typeface="ＭＳ Ｐゴシック" charset="0"/>
              <a:cs typeface="Arial" panose="020B0604020202020204" pitchFamily="34" charset="0"/>
            </a:endParaRPr>
          </a:p>
          <a:p>
            <a:endParaRPr lang="nl-NL" sz="1100" dirty="0"/>
          </a:p>
        </p:txBody>
      </p:sp>
    </p:spTree>
    <p:extLst>
      <p:ext uri="{BB962C8B-B14F-4D97-AF65-F5344CB8AC3E}">
        <p14:creationId xmlns:p14="http://schemas.microsoft.com/office/powerpoint/2010/main" val="1339915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fld id="{513CBD93-3318-4B48-B3BC-79E8361AB13D}" type="slidenum">
              <a:rPr lang="nl-NL" smtClean="0"/>
              <a:pPr/>
              <a:t>22</a:t>
            </a:fld>
            <a:endParaRPr lang="nl-NL" dirty="0"/>
          </a:p>
        </p:txBody>
      </p:sp>
      <p:sp>
        <p:nvSpPr>
          <p:cNvPr id="4" name="Titel 3"/>
          <p:cNvSpPr>
            <a:spLocks noGrp="1"/>
          </p:cNvSpPr>
          <p:nvPr>
            <p:ph type="title"/>
          </p:nvPr>
        </p:nvSpPr>
        <p:spPr/>
        <p:txBody>
          <a:bodyPr/>
          <a:lstStyle/>
          <a:p>
            <a:r>
              <a:rPr lang="nl-NL" dirty="0" smtClean="0"/>
              <a:t>Enigszins zorgelijk…</a:t>
            </a:r>
            <a:endParaRPr lang="nl-NL" dirty="0"/>
          </a:p>
        </p:txBody>
      </p:sp>
      <p:sp>
        <p:nvSpPr>
          <p:cNvPr id="5" name="Tijdelijke aanduiding voor inhoud 4"/>
          <p:cNvSpPr>
            <a:spLocks noGrp="1"/>
          </p:cNvSpPr>
          <p:nvPr>
            <p:ph idx="1"/>
          </p:nvPr>
        </p:nvSpPr>
        <p:spPr>
          <a:xfrm>
            <a:off x="533400" y="1412776"/>
            <a:ext cx="8153400" cy="4752528"/>
          </a:xfrm>
        </p:spPr>
        <p:txBody>
          <a:bodyPr/>
          <a:lstStyle/>
          <a:p>
            <a:pPr lvl="0"/>
            <a:endParaRPr lang="nl-NL" sz="2400" kern="1200" dirty="0" smtClean="0">
              <a:latin typeface="Arial" panose="020B0604020202020204" pitchFamily="34" charset="0"/>
              <a:ea typeface="ＭＳ Ｐゴシック" charset="0"/>
              <a:cs typeface="Arial" panose="020B0604020202020204" pitchFamily="34" charset="0"/>
            </a:endParaRPr>
          </a:p>
          <a:p>
            <a:pPr lvl="0"/>
            <a:endParaRPr lang="nl-NL" sz="2400" kern="1200" dirty="0">
              <a:latin typeface="Arial" panose="020B0604020202020204" pitchFamily="34" charset="0"/>
              <a:ea typeface="ＭＳ Ｐゴシック" charset="0"/>
              <a:cs typeface="Arial" panose="020B0604020202020204" pitchFamily="34" charset="0"/>
            </a:endParaRPr>
          </a:p>
          <a:p>
            <a:pPr lvl="0"/>
            <a:r>
              <a:rPr lang="nl-NL" sz="2800" kern="1200" dirty="0" smtClean="0">
                <a:latin typeface="Arial" panose="020B0604020202020204" pitchFamily="34" charset="0"/>
                <a:ea typeface="ＭＳ Ｐゴシック" charset="0"/>
                <a:cs typeface="Arial" panose="020B0604020202020204" pitchFamily="34" charset="0"/>
              </a:rPr>
              <a:t>Het </a:t>
            </a:r>
            <a:r>
              <a:rPr lang="nl-NL" sz="2800" kern="1200" dirty="0">
                <a:latin typeface="Arial" panose="020B0604020202020204" pitchFamily="34" charset="0"/>
                <a:ea typeface="ＭＳ Ｐゴシック" charset="0"/>
                <a:cs typeface="Arial" panose="020B0604020202020204" pitchFamily="34" charset="0"/>
              </a:rPr>
              <a:t>meenemen van ouders bij beslissingen rondom zorgleerlingen is op alle typen scholen een duidelijk </a:t>
            </a:r>
            <a:r>
              <a:rPr lang="nl-NL" sz="2800" kern="1200" dirty="0" smtClean="0">
                <a:latin typeface="Arial" panose="020B0604020202020204" pitchFamily="34" charset="0"/>
                <a:ea typeface="ＭＳ Ｐゴシック" charset="0"/>
                <a:cs typeface="Arial" panose="020B0604020202020204" pitchFamily="34" charset="0"/>
              </a:rPr>
              <a:t>aandachtspunt </a:t>
            </a:r>
          </a:p>
          <a:p>
            <a:pPr lvl="0"/>
            <a:r>
              <a:rPr lang="nl-NL" sz="2800" kern="1200" dirty="0" smtClean="0">
                <a:latin typeface="Arial" panose="020B0604020202020204" pitchFamily="34" charset="0"/>
                <a:ea typeface="ＭＳ Ｐゴシック" charset="0"/>
                <a:cs typeface="Arial" panose="020B0604020202020204" pitchFamily="34" charset="0"/>
              </a:rPr>
              <a:t>De </a:t>
            </a:r>
            <a:r>
              <a:rPr lang="nl-NL" sz="2800" kern="1200" dirty="0">
                <a:latin typeface="Arial" panose="020B0604020202020204" pitchFamily="34" charset="0"/>
                <a:ea typeface="ＭＳ Ｐゴシック" charset="0"/>
                <a:cs typeface="Arial" panose="020B0604020202020204" pitchFamily="34" charset="0"/>
              </a:rPr>
              <a:t>mogelijkheden voor het afstemmen rondom zorg en de eigen expertise van ouders worden niet ten volle </a:t>
            </a:r>
            <a:r>
              <a:rPr lang="nl-NL" sz="2800" kern="1200" dirty="0" smtClean="0">
                <a:latin typeface="Arial" panose="020B0604020202020204" pitchFamily="34" charset="0"/>
                <a:ea typeface="ＭＳ Ｐゴシック" charset="0"/>
                <a:cs typeface="Arial" panose="020B0604020202020204" pitchFamily="34" charset="0"/>
              </a:rPr>
              <a:t>benut </a:t>
            </a:r>
            <a:endParaRPr lang="nl-NL" sz="2800" kern="1200" dirty="0">
              <a:latin typeface="Arial" panose="020B0604020202020204" pitchFamily="34" charset="0"/>
              <a:ea typeface="ＭＳ Ｐゴシック" charset="0"/>
              <a:cs typeface="Arial" panose="020B0604020202020204" pitchFamily="34" charset="0"/>
            </a:endParaRPr>
          </a:p>
          <a:p>
            <a:endParaRPr lang="nl-NL" sz="2400" dirty="0">
              <a:latin typeface="Arial" panose="020B0604020202020204" pitchFamily="34" charset="0"/>
              <a:cs typeface="Arial" panose="020B0604020202020204" pitchFamily="34" charset="0"/>
            </a:endParaRPr>
          </a:p>
          <a:p>
            <a:endParaRPr lang="nl-NL" sz="1400" dirty="0"/>
          </a:p>
        </p:txBody>
      </p:sp>
    </p:spTree>
    <p:extLst>
      <p:ext uri="{BB962C8B-B14F-4D97-AF65-F5344CB8AC3E}">
        <p14:creationId xmlns:p14="http://schemas.microsoft.com/office/powerpoint/2010/main" val="2454394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fld id="{513CBD93-3318-4B48-B3BC-79E8361AB13D}" type="slidenum">
              <a:rPr lang="nl-NL" smtClean="0"/>
              <a:pPr/>
              <a:t>23</a:t>
            </a:fld>
            <a:endParaRPr lang="nl-NL" dirty="0"/>
          </a:p>
        </p:txBody>
      </p:sp>
      <p:sp>
        <p:nvSpPr>
          <p:cNvPr id="4" name="Titel 3"/>
          <p:cNvSpPr>
            <a:spLocks noGrp="1"/>
          </p:cNvSpPr>
          <p:nvPr>
            <p:ph type="title"/>
          </p:nvPr>
        </p:nvSpPr>
        <p:spPr/>
        <p:txBody>
          <a:bodyPr/>
          <a:lstStyle/>
          <a:p>
            <a:r>
              <a:rPr lang="nl-NL" dirty="0" smtClean="0"/>
              <a:t>…en verrassend positief </a:t>
            </a:r>
            <a:endParaRPr lang="nl-NL" dirty="0"/>
          </a:p>
        </p:txBody>
      </p:sp>
      <p:sp>
        <p:nvSpPr>
          <p:cNvPr id="5" name="Tijdelijke aanduiding voor inhoud 4"/>
          <p:cNvSpPr>
            <a:spLocks noGrp="1"/>
          </p:cNvSpPr>
          <p:nvPr>
            <p:ph idx="1"/>
          </p:nvPr>
        </p:nvSpPr>
        <p:spPr/>
        <p:txBody>
          <a:bodyPr/>
          <a:lstStyle/>
          <a:p>
            <a:r>
              <a:rPr lang="nl-NL" sz="2800" dirty="0"/>
              <a:t>Leerkrachten van alle schooltypen brengen in lastige situaties educatief partnerschap het beste in praktijk. Dan handelen zij op adequate wijze en passend bij de populatie van hun </a:t>
            </a:r>
            <a:r>
              <a:rPr lang="nl-NL" sz="2800" dirty="0" smtClean="0"/>
              <a:t>school. </a:t>
            </a:r>
          </a:p>
          <a:p>
            <a:pPr marL="0" indent="0">
              <a:buNone/>
            </a:pPr>
            <a:r>
              <a:rPr lang="nl-NL" sz="2800" dirty="0" smtClean="0"/>
              <a:t>     </a:t>
            </a:r>
          </a:p>
          <a:p>
            <a:pPr marL="0" indent="0">
              <a:buNone/>
            </a:pPr>
            <a:r>
              <a:rPr lang="nl-NL" sz="2800" dirty="0"/>
              <a:t> </a:t>
            </a:r>
            <a:r>
              <a:rPr lang="nl-NL" sz="2800" dirty="0" smtClean="0"/>
              <a:t>        </a:t>
            </a:r>
            <a:r>
              <a:rPr lang="nl-NL" sz="2800" b="1" dirty="0" smtClean="0"/>
              <a:t>Educatief </a:t>
            </a:r>
            <a:r>
              <a:rPr lang="nl-NL" sz="2800" b="1" dirty="0"/>
              <a:t>partnerschap </a:t>
            </a:r>
            <a:r>
              <a:rPr lang="nl-NL" sz="2800" b="1" dirty="0" smtClean="0"/>
              <a:t>bevorderen: </a:t>
            </a:r>
          </a:p>
          <a:p>
            <a:r>
              <a:rPr lang="nl-NL" sz="2800" dirty="0" smtClean="0"/>
              <a:t>niet </a:t>
            </a:r>
            <a:r>
              <a:rPr lang="nl-NL" sz="2800" dirty="0"/>
              <a:t>bang zijn voor lastige </a:t>
            </a:r>
            <a:r>
              <a:rPr lang="nl-NL" sz="2800" dirty="0" smtClean="0"/>
              <a:t>thema’s/conflicten</a:t>
            </a:r>
          </a:p>
          <a:p>
            <a:r>
              <a:rPr lang="nl-NL" sz="2800" dirty="0" smtClean="0"/>
              <a:t>leren van stimuleringsscholen </a:t>
            </a:r>
            <a:endParaRPr lang="nl-NL" sz="2800" dirty="0"/>
          </a:p>
        </p:txBody>
      </p:sp>
      <p:sp>
        <p:nvSpPr>
          <p:cNvPr id="6" name="PIJL-RECHTS 5"/>
          <p:cNvSpPr/>
          <p:nvPr/>
        </p:nvSpPr>
        <p:spPr bwMode="auto">
          <a:xfrm>
            <a:off x="179512" y="4725144"/>
            <a:ext cx="978408" cy="48463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rgbClr val="000000"/>
              </a:solidFill>
              <a:effectLst/>
              <a:latin typeface="Times" charset="0"/>
              <a:ea typeface="ＭＳ Ｐゴシック" charset="0"/>
            </a:endParaRPr>
          </a:p>
        </p:txBody>
      </p:sp>
    </p:spTree>
    <p:extLst>
      <p:ext uri="{BB962C8B-B14F-4D97-AF65-F5344CB8AC3E}">
        <p14:creationId xmlns:p14="http://schemas.microsoft.com/office/powerpoint/2010/main" val="327880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242275" y="5919662"/>
            <a:ext cx="8774560" cy="461665"/>
          </a:xfrm>
          <a:prstGeom prst="rect">
            <a:avLst/>
          </a:prstGeom>
        </p:spPr>
        <p:txBody>
          <a:bodyPr wrap="square">
            <a:spAutoFit/>
          </a:bodyPr>
          <a:lstStyle/>
          <a:p>
            <a:pPr marL="0" indent="0">
              <a:buNone/>
            </a:pPr>
            <a:endParaRPr lang="nl-NL" u="sng" dirty="0"/>
          </a:p>
        </p:txBody>
      </p:sp>
      <p:pic>
        <p:nvPicPr>
          <p:cNvPr id="8" name="Afbeelding 7">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46447"/>
            <a:ext cx="9167803" cy="6191555"/>
          </a:xfrm>
          <a:prstGeom prst="rect">
            <a:avLst/>
          </a:prstGeom>
        </p:spPr>
      </p:pic>
      <p:sp>
        <p:nvSpPr>
          <p:cNvPr id="2" name="Tijdelijke aanduiding voor voettekst 1"/>
          <p:cNvSpPr>
            <a:spLocks noGrp="1"/>
          </p:cNvSpPr>
          <p:nvPr>
            <p:ph type="ftr" sz="quarter" idx="3"/>
          </p:nvPr>
        </p:nvSpPr>
        <p:spPr>
          <a:xfrm flipV="1">
            <a:off x="1835696" y="6746453"/>
            <a:ext cx="6336704" cy="347767"/>
          </a:xfrm>
        </p:spPr>
        <p:txBody>
          <a:bodyPr/>
          <a:lstStyle/>
          <a:p>
            <a:pPr algn="r"/>
            <a:endParaRPr lang="nl-NL" dirty="0">
              <a:solidFill>
                <a:srgbClr val="000000">
                  <a:tint val="75000"/>
                </a:srgbClr>
              </a:solidFill>
            </a:endParaRPr>
          </a:p>
        </p:txBody>
      </p:sp>
      <p:sp>
        <p:nvSpPr>
          <p:cNvPr id="3" name="Tijdelijke aanduiding voor dianummer 2"/>
          <p:cNvSpPr>
            <a:spLocks noGrp="1"/>
          </p:cNvSpPr>
          <p:nvPr>
            <p:ph type="sldNum" sz="quarter" idx="4"/>
          </p:nvPr>
        </p:nvSpPr>
        <p:spPr>
          <a:xfrm>
            <a:off x="10692680" y="6381327"/>
            <a:ext cx="514400" cy="365125"/>
          </a:xfrm>
        </p:spPr>
        <p:txBody>
          <a:bodyPr/>
          <a:lstStyle/>
          <a:p>
            <a:endParaRPr lang="nl-NL" dirty="0">
              <a:solidFill>
                <a:srgbClr val="000000">
                  <a:tint val="75000"/>
                </a:srgbClr>
              </a:solidFill>
            </a:endParaRPr>
          </a:p>
        </p:txBody>
      </p:sp>
      <p:sp>
        <p:nvSpPr>
          <p:cNvPr id="4" name="Titel 3"/>
          <p:cNvSpPr>
            <a:spLocks noGrp="1"/>
          </p:cNvSpPr>
          <p:nvPr>
            <p:ph type="title"/>
          </p:nvPr>
        </p:nvSpPr>
        <p:spPr/>
        <p:txBody>
          <a:bodyPr/>
          <a:lstStyle/>
          <a:p>
            <a:r>
              <a:rPr lang="nl-NL" dirty="0" smtClean="0"/>
              <a:t>Voorbeeld stimuleringsschool</a:t>
            </a:r>
            <a:endParaRPr lang="nl-NL" dirty="0"/>
          </a:p>
        </p:txBody>
      </p:sp>
      <p:sp>
        <p:nvSpPr>
          <p:cNvPr id="7" name="Rechthoek 6"/>
          <p:cNvSpPr/>
          <p:nvPr/>
        </p:nvSpPr>
        <p:spPr>
          <a:xfrm>
            <a:off x="683568" y="2644170"/>
            <a:ext cx="7488832" cy="461665"/>
          </a:xfrm>
          <a:prstGeom prst="rect">
            <a:avLst/>
          </a:prstGeom>
        </p:spPr>
        <p:txBody>
          <a:bodyPr wrap="square">
            <a:spAutoFit/>
          </a:bodyPr>
          <a:lstStyle/>
          <a:p>
            <a:endParaRPr lang="nl-NL" dirty="0"/>
          </a:p>
        </p:txBody>
      </p:sp>
    </p:spTree>
    <p:extLst>
      <p:ext uri="{BB962C8B-B14F-4D97-AF65-F5344CB8AC3E}">
        <p14:creationId xmlns:p14="http://schemas.microsoft.com/office/powerpoint/2010/main" val="9082064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645024"/>
            <a:ext cx="8974832" cy="3024336"/>
          </a:xfrm>
        </p:spPr>
        <p:txBody>
          <a:bodyPr/>
          <a:lstStyle/>
          <a:p>
            <a:pPr algn="ctr"/>
            <a:r>
              <a:rPr lang="nl-NL" dirty="0" smtClean="0"/>
              <a:t/>
            </a:r>
            <a:br>
              <a:rPr lang="nl-NL" dirty="0" smtClean="0"/>
            </a:br>
            <a:r>
              <a:rPr lang="nl-NL" sz="2800" dirty="0" smtClean="0"/>
              <a:t/>
            </a:r>
            <a:br>
              <a:rPr lang="nl-NL" sz="2800" dirty="0" smtClean="0"/>
            </a:br>
            <a:r>
              <a:rPr lang="nl-NL" sz="2800" dirty="0" smtClean="0"/>
              <a:t/>
            </a:r>
            <a:br>
              <a:rPr lang="nl-NL" sz="2800" dirty="0" smtClean="0"/>
            </a:br>
            <a:r>
              <a:rPr lang="nl-NL" sz="2800" dirty="0" smtClean="0"/>
              <a:t>Een </a:t>
            </a:r>
            <a:r>
              <a:rPr lang="nl-NL" sz="2800" dirty="0"/>
              <a:t>training cultuur-sensitieve </a:t>
            </a:r>
            <a:r>
              <a:rPr lang="nl-NL" sz="2800" dirty="0" smtClean="0"/>
              <a:t>gespreksvoering met ouders</a:t>
            </a:r>
            <a:br>
              <a:rPr lang="nl-NL" sz="2800" dirty="0" smtClean="0"/>
            </a:br>
            <a:r>
              <a:rPr lang="nl-NL" sz="2800" dirty="0" smtClean="0"/>
              <a:t/>
            </a:r>
            <a:br>
              <a:rPr lang="nl-NL" sz="2800" dirty="0" smtClean="0"/>
            </a:br>
            <a:r>
              <a:rPr lang="nl-NL" sz="2400" b="0" dirty="0" smtClean="0"/>
              <a:t>Martine </a:t>
            </a:r>
            <a:r>
              <a:rPr lang="nl-NL" sz="2400" b="0" dirty="0" err="1" smtClean="0"/>
              <a:t>Tiessen</a:t>
            </a:r>
            <a:r>
              <a:rPr lang="nl-NL" sz="2400" b="0" dirty="0" smtClean="0"/>
              <a:t>, Monique Eradus, Monique van </a:t>
            </a:r>
            <a:r>
              <a:rPr lang="nl-NL" sz="2400" b="0" dirty="0" err="1" smtClean="0"/>
              <a:t>Hooren</a:t>
            </a:r>
            <a:endParaRPr lang="nl-NL" sz="1800" b="0" dirty="0"/>
          </a:p>
        </p:txBody>
      </p:sp>
      <p:pic>
        <p:nvPicPr>
          <p:cNvPr id="3" name="Afbeelding 2"/>
          <p:cNvPicPr>
            <a:picLocks noChangeAspect="1"/>
          </p:cNvPicPr>
          <p:nvPr/>
        </p:nvPicPr>
        <p:blipFill>
          <a:blip r:embed="rId3"/>
          <a:stretch>
            <a:fillRect/>
          </a:stretch>
        </p:blipFill>
        <p:spPr>
          <a:xfrm>
            <a:off x="-88748" y="0"/>
            <a:ext cx="9341268" cy="4869160"/>
          </a:xfrm>
          <a:prstGeom prst="rect">
            <a:avLst/>
          </a:prstGeom>
        </p:spPr>
      </p:pic>
      <p:sp>
        <p:nvSpPr>
          <p:cNvPr id="7" name="Tekstvak 6"/>
          <p:cNvSpPr txBox="1"/>
          <p:nvPr/>
        </p:nvSpPr>
        <p:spPr>
          <a:xfrm>
            <a:off x="2267744" y="3789040"/>
            <a:ext cx="5040560" cy="584775"/>
          </a:xfrm>
          <a:prstGeom prst="rect">
            <a:avLst/>
          </a:prstGeom>
          <a:noFill/>
        </p:spPr>
        <p:txBody>
          <a:bodyPr wrap="square" rtlCol="0">
            <a:spAutoFit/>
          </a:bodyPr>
          <a:lstStyle/>
          <a:p>
            <a:pPr algn="ctr"/>
            <a:r>
              <a:rPr lang="nl-NL" sz="3200" b="1" i="1" dirty="0" smtClean="0">
                <a:solidFill>
                  <a:schemeClr val="bg1"/>
                </a:solidFill>
                <a:latin typeface="+mj-lt"/>
              </a:rPr>
              <a:t>Bouwen aan vertrouwen</a:t>
            </a:r>
            <a:endParaRPr lang="nl-NL" sz="3200" b="1" i="1" dirty="0">
              <a:solidFill>
                <a:schemeClr val="bg1"/>
              </a:solidFill>
              <a:latin typeface="+mj-lt"/>
            </a:endParaRPr>
          </a:p>
        </p:txBody>
      </p:sp>
    </p:spTree>
    <p:extLst>
      <p:ext uri="{BB962C8B-B14F-4D97-AF65-F5344CB8AC3E}">
        <p14:creationId xmlns:p14="http://schemas.microsoft.com/office/powerpoint/2010/main" val="32945745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EC9D885-C12B-44A3-9298-568DFFA25630}"/>
              </a:ext>
            </a:extLst>
          </p:cNvPr>
          <p:cNvSpPr>
            <a:spLocks noGrp="1"/>
          </p:cNvSpPr>
          <p:nvPr>
            <p:ph type="title"/>
          </p:nvPr>
        </p:nvSpPr>
        <p:spPr>
          <a:xfrm>
            <a:off x="1979712" y="274638"/>
            <a:ext cx="8229600" cy="1143000"/>
          </a:xfrm>
        </p:spPr>
        <p:txBody>
          <a:bodyPr/>
          <a:lstStyle/>
          <a:p>
            <a:r>
              <a:rPr lang="nl-NL" dirty="0" smtClean="0"/>
              <a:t>Co-creatie</a:t>
            </a:r>
            <a:endParaRPr lang="nl-NL" dirty="0"/>
          </a:p>
        </p:txBody>
      </p:sp>
      <p:sp>
        <p:nvSpPr>
          <p:cNvPr id="3" name="Tijdelijke aanduiding voor inhoud 2">
            <a:extLst>
              <a:ext uri="{FF2B5EF4-FFF2-40B4-BE49-F238E27FC236}">
                <a16:creationId xmlns:a16="http://schemas.microsoft.com/office/drawing/2014/main" xmlns="" id="{193B5022-4863-4FBB-A186-9AC5F90BA78C}"/>
              </a:ext>
            </a:extLst>
          </p:cNvPr>
          <p:cNvSpPr>
            <a:spLocks noGrp="1"/>
          </p:cNvSpPr>
          <p:nvPr>
            <p:ph idx="1"/>
          </p:nvPr>
        </p:nvSpPr>
        <p:spPr/>
        <p:txBody>
          <a:bodyPr/>
          <a:lstStyle/>
          <a:p>
            <a:pPr marL="0" indent="0">
              <a:buNone/>
            </a:pPr>
            <a:endParaRPr lang="nl-NL" dirty="0" smtClean="0"/>
          </a:p>
        </p:txBody>
      </p:sp>
      <p:pic>
        <p:nvPicPr>
          <p:cNvPr id="4" name="Afbeelding 3"/>
          <p:cNvPicPr>
            <a:picLocks noChangeAspect="1"/>
          </p:cNvPicPr>
          <p:nvPr/>
        </p:nvPicPr>
        <p:blipFill>
          <a:blip r:embed="rId3"/>
          <a:stretch>
            <a:fillRect/>
          </a:stretch>
        </p:blipFill>
        <p:spPr>
          <a:xfrm>
            <a:off x="1115616" y="1289813"/>
            <a:ext cx="6741622" cy="5035149"/>
          </a:xfrm>
          <a:prstGeom prst="rect">
            <a:avLst/>
          </a:prstGeom>
        </p:spPr>
      </p:pic>
    </p:spTree>
    <p:extLst>
      <p:ext uri="{BB962C8B-B14F-4D97-AF65-F5344CB8AC3E}">
        <p14:creationId xmlns:p14="http://schemas.microsoft.com/office/powerpoint/2010/main" val="2554425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794BB8F-D68F-4AA2-8A9F-5023BEA72B55}"/>
              </a:ext>
            </a:extLst>
          </p:cNvPr>
          <p:cNvSpPr>
            <a:spLocks noGrp="1"/>
          </p:cNvSpPr>
          <p:nvPr>
            <p:ph type="title"/>
          </p:nvPr>
        </p:nvSpPr>
        <p:spPr/>
        <p:txBody>
          <a:bodyPr/>
          <a:lstStyle/>
          <a:p>
            <a:r>
              <a:rPr lang="nl-NL" dirty="0" smtClean="0"/>
              <a:t>Resultaat: de training</a:t>
            </a:r>
            <a:endParaRPr lang="nl-NL" dirty="0"/>
          </a:p>
        </p:txBody>
      </p:sp>
      <p:sp>
        <p:nvSpPr>
          <p:cNvPr id="3" name="Tijdelijke aanduiding voor inhoud 2">
            <a:extLst>
              <a:ext uri="{FF2B5EF4-FFF2-40B4-BE49-F238E27FC236}">
                <a16:creationId xmlns:a16="http://schemas.microsoft.com/office/drawing/2014/main" xmlns="" id="{B034D142-4683-4495-854F-E78F75BDBC48}"/>
              </a:ext>
            </a:extLst>
          </p:cNvPr>
          <p:cNvSpPr>
            <a:spLocks noGrp="1"/>
          </p:cNvSpPr>
          <p:nvPr>
            <p:ph idx="1"/>
          </p:nvPr>
        </p:nvSpPr>
        <p:spPr/>
        <p:txBody>
          <a:bodyPr/>
          <a:lstStyle/>
          <a:p>
            <a:r>
              <a:rPr lang="nl-NL" i="1" dirty="0" smtClean="0"/>
              <a:t>Bouwen aan vertrouwen</a:t>
            </a:r>
          </a:p>
          <a:p>
            <a:r>
              <a:rPr lang="nl-NL" dirty="0" smtClean="0"/>
              <a:t>Doel</a:t>
            </a:r>
            <a:r>
              <a:rPr lang="nl-NL" dirty="0"/>
              <a:t>: het verbreden van het handelingsrepertoire van de deelnemers in communicatie met ouders</a:t>
            </a:r>
          </a:p>
          <a:p>
            <a:r>
              <a:rPr lang="nl-NL" dirty="0" smtClean="0"/>
              <a:t>Kennis, </a:t>
            </a:r>
            <a:r>
              <a:rPr lang="nl-NL" dirty="0"/>
              <a:t>v</a:t>
            </a:r>
            <a:r>
              <a:rPr lang="nl-NL" dirty="0" smtClean="0"/>
              <a:t>aardigheden,</a:t>
            </a:r>
            <a:r>
              <a:rPr lang="nl-NL" dirty="0"/>
              <a:t> </a:t>
            </a:r>
            <a:r>
              <a:rPr lang="nl-NL" dirty="0" smtClean="0"/>
              <a:t>houding </a:t>
            </a:r>
            <a:endParaRPr lang="nl-NL" dirty="0"/>
          </a:p>
          <a:p>
            <a:endParaRPr lang="nl-NL" dirty="0"/>
          </a:p>
        </p:txBody>
      </p:sp>
    </p:spTree>
    <p:extLst>
      <p:ext uri="{BB962C8B-B14F-4D97-AF65-F5344CB8AC3E}">
        <p14:creationId xmlns:p14="http://schemas.microsoft.com/office/powerpoint/2010/main" val="2742128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Opzet en werkwijze</a:t>
            </a:r>
            <a:endParaRPr lang="nl-NL" dirty="0"/>
          </a:p>
        </p:txBody>
      </p:sp>
      <p:sp>
        <p:nvSpPr>
          <p:cNvPr id="3" name="Tijdelijke aanduiding voor inhoud 2"/>
          <p:cNvSpPr>
            <a:spLocks noGrp="1"/>
          </p:cNvSpPr>
          <p:nvPr>
            <p:ph idx="1"/>
          </p:nvPr>
        </p:nvSpPr>
        <p:spPr/>
        <p:txBody>
          <a:bodyPr/>
          <a:lstStyle/>
          <a:p>
            <a:r>
              <a:rPr lang="nl-NL" dirty="0" smtClean="0"/>
              <a:t>8 bijeenkomsten van 2,5 uur</a:t>
            </a:r>
          </a:p>
          <a:p>
            <a:r>
              <a:rPr lang="nl-NL" dirty="0" smtClean="0"/>
              <a:t>Groepsgrootte en –samenstelling</a:t>
            </a:r>
          </a:p>
          <a:p>
            <a:endParaRPr lang="nl-NL" dirty="0" smtClean="0"/>
          </a:p>
          <a:p>
            <a:r>
              <a:rPr lang="nl-NL" dirty="0" smtClean="0"/>
              <a:t>@home, @</a:t>
            </a:r>
            <a:r>
              <a:rPr lang="nl-NL" dirty="0" err="1" smtClean="0"/>
              <a:t>work</a:t>
            </a:r>
            <a:r>
              <a:rPr lang="nl-NL" dirty="0" smtClean="0"/>
              <a:t>, @workshop</a:t>
            </a:r>
          </a:p>
          <a:p>
            <a:r>
              <a:rPr lang="nl-NL" dirty="0" smtClean="0"/>
              <a:t>Thematisch en </a:t>
            </a:r>
            <a:r>
              <a:rPr lang="nl-NL" dirty="0" err="1" smtClean="0"/>
              <a:t>vraaggestuurd</a:t>
            </a:r>
            <a:endParaRPr lang="nl-NL" dirty="0"/>
          </a:p>
          <a:p>
            <a:r>
              <a:rPr lang="nl-NL" dirty="0" smtClean="0"/>
              <a:t>Oefenen met trainingsacteur</a:t>
            </a:r>
            <a:endParaRPr lang="nl-NL" dirty="0"/>
          </a:p>
        </p:txBody>
      </p:sp>
    </p:spTree>
    <p:extLst>
      <p:ext uri="{BB962C8B-B14F-4D97-AF65-F5344CB8AC3E}">
        <p14:creationId xmlns:p14="http://schemas.microsoft.com/office/powerpoint/2010/main" val="1346076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Thema’s</a:t>
            </a:r>
            <a:endParaRPr lang="nl-NL" dirty="0"/>
          </a:p>
        </p:txBody>
      </p:sp>
      <p:sp>
        <p:nvSpPr>
          <p:cNvPr id="3" name="Tijdelijke aanduiding voor inhoud 2"/>
          <p:cNvSpPr>
            <a:spLocks noGrp="1"/>
          </p:cNvSpPr>
          <p:nvPr>
            <p:ph idx="1"/>
          </p:nvPr>
        </p:nvSpPr>
        <p:spPr/>
        <p:txBody>
          <a:bodyPr/>
          <a:lstStyle/>
          <a:p>
            <a:r>
              <a:rPr lang="nl-NL" dirty="0" smtClean="0"/>
              <a:t>Informele </a:t>
            </a:r>
            <a:r>
              <a:rPr lang="nl-NL" dirty="0"/>
              <a:t>gesprekken </a:t>
            </a:r>
          </a:p>
          <a:p>
            <a:r>
              <a:rPr lang="nl-NL" dirty="0" smtClean="0"/>
              <a:t>Kennismakingsgesprekken </a:t>
            </a:r>
          </a:p>
          <a:p>
            <a:r>
              <a:rPr lang="nl-NL" dirty="0" smtClean="0"/>
              <a:t>Gesprekken </a:t>
            </a:r>
            <a:r>
              <a:rPr lang="nl-NL" dirty="0"/>
              <a:t>rondom zorgen over het kind </a:t>
            </a:r>
          </a:p>
          <a:p>
            <a:r>
              <a:rPr lang="nl-NL" dirty="0"/>
              <a:t>Formele gesprekken in het kader van passend onderwijs </a:t>
            </a:r>
            <a:endParaRPr lang="nl-NL" dirty="0" smtClean="0"/>
          </a:p>
          <a:p>
            <a:r>
              <a:rPr lang="nl-NL" dirty="0" smtClean="0"/>
              <a:t>Slechtnieuwsgesprekken</a:t>
            </a:r>
          </a:p>
          <a:p>
            <a:r>
              <a:rPr lang="nl-NL" dirty="0"/>
              <a:t>Omgaan met conflicten </a:t>
            </a:r>
          </a:p>
        </p:txBody>
      </p:sp>
    </p:spTree>
    <p:extLst>
      <p:ext uri="{BB962C8B-B14F-4D97-AF65-F5344CB8AC3E}">
        <p14:creationId xmlns:p14="http://schemas.microsoft.com/office/powerpoint/2010/main" val="1234324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fld id="{513CBD93-3318-4B48-B3BC-79E8361AB13D}" type="slidenum">
              <a:rPr lang="nl-NL" smtClean="0"/>
              <a:pPr/>
              <a:t>3</a:t>
            </a:fld>
            <a:endParaRPr lang="nl-NL" dirty="0"/>
          </a:p>
        </p:txBody>
      </p:sp>
      <p:sp>
        <p:nvSpPr>
          <p:cNvPr id="4" name="Titel 3"/>
          <p:cNvSpPr>
            <a:spLocks noGrp="1"/>
          </p:cNvSpPr>
          <p:nvPr>
            <p:ph type="title"/>
          </p:nvPr>
        </p:nvSpPr>
        <p:spPr/>
        <p:txBody>
          <a:bodyPr/>
          <a:lstStyle/>
          <a:p>
            <a:r>
              <a:rPr lang="nl-NL" dirty="0" smtClean="0"/>
              <a:t>Achtergrond van de studie</a:t>
            </a:r>
            <a:endParaRPr lang="en-US" dirty="0"/>
          </a:p>
        </p:txBody>
      </p:sp>
      <p:sp>
        <p:nvSpPr>
          <p:cNvPr id="5" name="Tijdelijke aanduiding voor inhoud 4"/>
          <p:cNvSpPr>
            <a:spLocks noGrp="1"/>
          </p:cNvSpPr>
          <p:nvPr>
            <p:ph idx="1"/>
          </p:nvPr>
        </p:nvSpPr>
        <p:spPr/>
        <p:txBody>
          <a:bodyPr/>
          <a:lstStyle/>
          <a:p>
            <a:r>
              <a:rPr lang="nl-NL" sz="2800" b="1" dirty="0"/>
              <a:t>Ouderbetrokkenheid</a:t>
            </a:r>
            <a:r>
              <a:rPr lang="nl-NL" sz="2800" dirty="0"/>
              <a:t>: motivatie, welzijn, zelfvertrouwen en leerprestaties </a:t>
            </a:r>
            <a:endParaRPr lang="nl-NL" sz="2800" b="1" dirty="0" smtClean="0"/>
          </a:p>
          <a:p>
            <a:r>
              <a:rPr lang="nl-NL" sz="2800" b="1" dirty="0" smtClean="0"/>
              <a:t>Relevantie</a:t>
            </a:r>
            <a:r>
              <a:rPr lang="nl-NL" sz="2800" dirty="0" smtClean="0"/>
              <a:t>: belang van educatief partnerschap en ouderbetrokkenheid vooral voor kinderen van lagere SES-achtergrond en migrantenkinderen</a:t>
            </a:r>
          </a:p>
          <a:p>
            <a:r>
              <a:rPr lang="nl-NL" sz="2800" b="1" dirty="0" smtClean="0"/>
              <a:t>Context Zuid-Limburg: </a:t>
            </a:r>
            <a:r>
              <a:rPr lang="nl-NL" sz="2800" dirty="0" smtClean="0"/>
              <a:t>20% van de kinderen heeft een lagere sociaal-</a:t>
            </a:r>
            <a:r>
              <a:rPr lang="nl-NL" sz="2800" dirty="0" err="1" smtClean="0"/>
              <a:t>econmische</a:t>
            </a:r>
            <a:r>
              <a:rPr lang="nl-NL" sz="2800" dirty="0" smtClean="0"/>
              <a:t> achtergrond (vs. 9% landelijk)</a:t>
            </a:r>
            <a:endParaRPr lang="nl-NL" sz="2800" b="1" dirty="0" smtClean="0"/>
          </a:p>
          <a:p>
            <a:endParaRPr lang="nl-NL" sz="2800" b="1" dirty="0" smtClean="0"/>
          </a:p>
        </p:txBody>
      </p:sp>
    </p:spTree>
    <p:extLst>
      <p:ext uri="{BB962C8B-B14F-4D97-AF65-F5344CB8AC3E}">
        <p14:creationId xmlns:p14="http://schemas.microsoft.com/office/powerpoint/2010/main" val="3727432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03848" y="260648"/>
            <a:ext cx="8229600" cy="1143000"/>
          </a:xfrm>
        </p:spPr>
        <p:txBody>
          <a:bodyPr/>
          <a:lstStyle/>
          <a:p>
            <a:r>
              <a:rPr lang="nl-NL" dirty="0" smtClean="0"/>
              <a:t>workshop</a:t>
            </a:r>
            <a:endParaRPr lang="nl-NL" dirty="0"/>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6957" y="1600200"/>
            <a:ext cx="8050085" cy="4525963"/>
          </a:xfrm>
        </p:spPr>
      </p:pic>
    </p:spTree>
    <p:extLst>
      <p:ext uri="{BB962C8B-B14F-4D97-AF65-F5344CB8AC3E}">
        <p14:creationId xmlns:p14="http://schemas.microsoft.com/office/powerpoint/2010/main" val="36002237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08920"/>
            <a:ext cx="8974832" cy="3960440"/>
          </a:xfrm>
        </p:spPr>
        <p:txBody>
          <a:bodyPr/>
          <a:lstStyle/>
          <a:p>
            <a:pPr algn="ctr"/>
            <a:r>
              <a:rPr lang="nl-NL" dirty="0" smtClean="0"/>
              <a:t/>
            </a:r>
            <a:br>
              <a:rPr lang="nl-NL" dirty="0" smtClean="0"/>
            </a:br>
            <a:r>
              <a:rPr lang="nl-NL" sz="2800" dirty="0" smtClean="0"/>
              <a:t/>
            </a:r>
            <a:br>
              <a:rPr lang="nl-NL" sz="2800" dirty="0" smtClean="0"/>
            </a:br>
            <a:r>
              <a:rPr lang="en-GB" dirty="0"/>
              <a:t> </a:t>
            </a:r>
            <a:r>
              <a:rPr lang="en-GB" dirty="0" smtClean="0"/>
              <a:t/>
            </a:r>
            <a:br>
              <a:rPr lang="en-GB" dirty="0" smtClean="0"/>
            </a:br>
            <a:r>
              <a:rPr lang="nl-NL" sz="4000" dirty="0" smtClean="0">
                <a:latin typeface="Calibri" panose="020F0502020204030204" pitchFamily="34" charset="0"/>
                <a:cs typeface="Times New Roman" panose="02020603050405020304" pitchFamily="18" charset="0"/>
              </a:rPr>
              <a:t>Interactief kennisplatform</a:t>
            </a:r>
            <a:r>
              <a:rPr lang="en-GB" sz="2800" dirty="0" smtClean="0"/>
              <a:t/>
            </a:r>
            <a:br>
              <a:rPr lang="en-GB" sz="2800" dirty="0" smtClean="0"/>
            </a:br>
            <a:r>
              <a:rPr lang="nl-NL" dirty="0" smtClean="0"/>
              <a:t/>
            </a:r>
            <a:br>
              <a:rPr lang="nl-NL" dirty="0" smtClean="0"/>
            </a:br>
            <a:r>
              <a:rPr lang="nl-NL" b="0" i="1" dirty="0" smtClean="0"/>
              <a:t>Esther Michiels</a:t>
            </a:r>
            <a:r>
              <a:rPr lang="nl-NL" sz="1600" dirty="0"/>
              <a:t/>
            </a:r>
            <a:br>
              <a:rPr lang="nl-NL" sz="1600" dirty="0"/>
            </a:br>
            <a:endParaRPr lang="nl-NL" sz="2000" dirty="0"/>
          </a:p>
        </p:txBody>
      </p:sp>
      <p:pic>
        <p:nvPicPr>
          <p:cNvPr id="4" name="Tijdelijke aanduiding voor inhoud 5"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407"/>
            <a:ext cx="9144000"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3214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fld id="{513CBD93-3318-4B48-B3BC-79E8361AB13D}" type="slidenum">
              <a:rPr lang="nl-NL" smtClean="0"/>
              <a:pPr/>
              <a:t>32</a:t>
            </a:fld>
            <a:endParaRPr lang="nl-NL" dirty="0"/>
          </a:p>
        </p:txBody>
      </p:sp>
      <p:sp>
        <p:nvSpPr>
          <p:cNvPr id="4" name="Titel 3"/>
          <p:cNvSpPr>
            <a:spLocks noGrp="1"/>
          </p:cNvSpPr>
          <p:nvPr>
            <p:ph type="title"/>
          </p:nvPr>
        </p:nvSpPr>
        <p:spPr/>
        <p:txBody>
          <a:bodyPr/>
          <a:lstStyle/>
          <a:p>
            <a:r>
              <a:rPr lang="nl-NL" dirty="0"/>
              <a:t> </a:t>
            </a:r>
          </a:p>
        </p:txBody>
      </p:sp>
      <p:sp>
        <p:nvSpPr>
          <p:cNvPr id="5" name="Tijdelijke aanduiding voor inhoud 4"/>
          <p:cNvSpPr>
            <a:spLocks noGrp="1"/>
          </p:cNvSpPr>
          <p:nvPr>
            <p:ph idx="1"/>
          </p:nvPr>
        </p:nvSpPr>
        <p:spPr>
          <a:xfrm>
            <a:off x="533400" y="1916832"/>
            <a:ext cx="8153400" cy="4608512"/>
          </a:xfrm>
        </p:spPr>
        <p:txBody>
          <a:bodyPr/>
          <a:lstStyle/>
          <a:p>
            <a:pPr marL="0" indent="0">
              <a:buNone/>
            </a:pPr>
            <a:r>
              <a:rPr lang="nl-NL" sz="2800" dirty="0" smtClean="0"/>
              <a:t>Op het platform komen verschillende lijnen bij elkaar. Het brengt de kracht van het onderzoek in beeld:</a:t>
            </a:r>
          </a:p>
          <a:p>
            <a:r>
              <a:rPr lang="nl-NL" sz="2800" dirty="0" smtClean="0"/>
              <a:t>de verbondenheid van de hele onderwijskolom</a:t>
            </a:r>
          </a:p>
          <a:p>
            <a:r>
              <a:rPr lang="nl-NL" sz="2800" dirty="0" smtClean="0"/>
              <a:t>de samenwerking tussen studenten, leerkrachten, opleiders en studentopleiders</a:t>
            </a:r>
          </a:p>
          <a:p>
            <a:r>
              <a:rPr lang="nl-NL" sz="2800" dirty="0" smtClean="0"/>
              <a:t>de kracht van de interdisciplinaire samenwerking tussen professionals uit het PO en pedagogen</a:t>
            </a:r>
          </a:p>
          <a:p>
            <a:endParaRPr lang="nl-NL" dirty="0"/>
          </a:p>
        </p:txBody>
      </p:sp>
    </p:spTree>
    <p:extLst>
      <p:ext uri="{BB962C8B-B14F-4D97-AF65-F5344CB8AC3E}">
        <p14:creationId xmlns:p14="http://schemas.microsoft.com/office/powerpoint/2010/main" val="40581390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3"/>
          </p:nvPr>
        </p:nvSpPr>
        <p:spPr/>
        <p:txBody>
          <a:bodyPr/>
          <a:lstStyle/>
          <a:p>
            <a:pPr algn="r"/>
            <a:r>
              <a:rPr lang="nl-NL" smtClean="0"/>
              <a:t>Voettekst</a:t>
            </a:r>
            <a:endParaRPr lang="nl-NL" dirty="0"/>
          </a:p>
        </p:txBody>
      </p:sp>
      <p:sp>
        <p:nvSpPr>
          <p:cNvPr id="3" name="Tijdelijke aanduiding voor dianummer 2"/>
          <p:cNvSpPr>
            <a:spLocks noGrp="1"/>
          </p:cNvSpPr>
          <p:nvPr>
            <p:ph type="sldNum" sz="quarter" idx="4"/>
          </p:nvPr>
        </p:nvSpPr>
        <p:spPr/>
        <p:txBody>
          <a:bodyPr/>
          <a:lstStyle/>
          <a:p>
            <a:fld id="{513CBD93-3318-4B48-B3BC-79E8361AB13D}" type="slidenum">
              <a:rPr lang="nl-NL" smtClean="0"/>
              <a:pPr/>
              <a:t>33</a:t>
            </a:fld>
            <a:endParaRPr lang="nl-NL" dirty="0"/>
          </a:p>
        </p:txBody>
      </p:sp>
      <p:sp>
        <p:nvSpPr>
          <p:cNvPr id="4" name="Titel 3"/>
          <p:cNvSpPr>
            <a:spLocks noGrp="1"/>
          </p:cNvSpPr>
          <p:nvPr>
            <p:ph type="title"/>
          </p:nvPr>
        </p:nvSpPr>
        <p:spPr/>
        <p:txBody>
          <a:bodyPr/>
          <a:lstStyle/>
          <a:p>
            <a:r>
              <a:rPr lang="nl-NL" dirty="0"/>
              <a:t>Interactief kennisplatform</a:t>
            </a:r>
          </a:p>
        </p:txBody>
      </p:sp>
      <p:sp>
        <p:nvSpPr>
          <p:cNvPr id="5" name="Tijdelijke aanduiding voor inhoud 4"/>
          <p:cNvSpPr>
            <a:spLocks noGrp="1"/>
          </p:cNvSpPr>
          <p:nvPr>
            <p:ph idx="1"/>
          </p:nvPr>
        </p:nvSpPr>
        <p:spPr>
          <a:xfrm>
            <a:off x="250344" y="1844824"/>
            <a:ext cx="8210088" cy="4536504"/>
          </a:xfrm>
        </p:spPr>
        <p:txBody>
          <a:bodyPr/>
          <a:lstStyle/>
          <a:p>
            <a:pPr marL="0" indent="0">
              <a:buNone/>
            </a:pPr>
            <a:endParaRPr lang="nl-NL" dirty="0"/>
          </a:p>
        </p:txBody>
      </p:sp>
      <p:pic>
        <p:nvPicPr>
          <p:cNvPr id="7" name="Afbeelding 6">
            <a:hlinkClick r:id="rId3"/>
          </p:cNvPr>
          <p:cNvPicPr>
            <a:picLocks noChangeAspect="1"/>
          </p:cNvPicPr>
          <p:nvPr/>
        </p:nvPicPr>
        <p:blipFill rotWithShape="1">
          <a:blip r:embed="rId4"/>
          <a:srcRect l="16926" t="6579" r="16926" b="5179"/>
          <a:stretch/>
        </p:blipFill>
        <p:spPr>
          <a:xfrm>
            <a:off x="16767" y="1"/>
            <a:ext cx="9131389" cy="6858000"/>
          </a:xfrm>
          <a:prstGeom prst="rect">
            <a:avLst/>
          </a:prstGeom>
        </p:spPr>
      </p:pic>
    </p:spTree>
    <p:extLst>
      <p:ext uri="{BB962C8B-B14F-4D97-AF65-F5344CB8AC3E}">
        <p14:creationId xmlns:p14="http://schemas.microsoft.com/office/powerpoint/2010/main" val="8555153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fld id="{513CBD93-3318-4B48-B3BC-79E8361AB13D}" type="slidenum">
              <a:rPr lang="nl-NL" smtClean="0"/>
              <a:pPr/>
              <a:t>4</a:t>
            </a:fld>
            <a:endParaRPr lang="nl-NL" dirty="0"/>
          </a:p>
        </p:txBody>
      </p:sp>
      <p:sp>
        <p:nvSpPr>
          <p:cNvPr id="4" name="Titel 3"/>
          <p:cNvSpPr>
            <a:spLocks noGrp="1"/>
          </p:cNvSpPr>
          <p:nvPr>
            <p:ph type="title"/>
          </p:nvPr>
        </p:nvSpPr>
        <p:spPr/>
        <p:txBody>
          <a:bodyPr/>
          <a:lstStyle/>
          <a:p>
            <a:r>
              <a:rPr lang="nl-NL" dirty="0" smtClean="0"/>
              <a:t>Educatief partnerschap </a:t>
            </a:r>
            <a:endParaRPr lang="en-US" dirty="0"/>
          </a:p>
        </p:txBody>
      </p:sp>
      <p:sp>
        <p:nvSpPr>
          <p:cNvPr id="5" name="Tijdelijke aanduiding voor inhoud 4"/>
          <p:cNvSpPr>
            <a:spLocks noGrp="1"/>
          </p:cNvSpPr>
          <p:nvPr>
            <p:ph idx="1"/>
          </p:nvPr>
        </p:nvSpPr>
        <p:spPr/>
        <p:txBody>
          <a:bodyPr/>
          <a:lstStyle/>
          <a:p>
            <a:r>
              <a:rPr lang="nl-NL" sz="2800" dirty="0" smtClean="0"/>
              <a:t>Tweerichtingsgesprekken</a:t>
            </a:r>
          </a:p>
          <a:p>
            <a:r>
              <a:rPr lang="nl-NL" sz="2800" dirty="0" smtClean="0"/>
              <a:t>Afstemmen wederzijdse verwachtingen en ambities</a:t>
            </a:r>
          </a:p>
          <a:p>
            <a:r>
              <a:rPr lang="nl-NL" sz="2800" dirty="0" smtClean="0"/>
              <a:t>Vragen om input en meenemen in beslissingen</a:t>
            </a:r>
          </a:p>
          <a:p>
            <a:pPr marL="0" indent="0">
              <a:buNone/>
            </a:pPr>
            <a:r>
              <a:rPr lang="nl-NL" sz="2800" dirty="0" smtClean="0"/>
              <a:t> </a:t>
            </a:r>
          </a:p>
          <a:p>
            <a:r>
              <a:rPr lang="nl-NL" sz="2800" b="1" dirty="0" smtClean="0"/>
              <a:t>Essentieel</a:t>
            </a:r>
            <a:r>
              <a:rPr lang="nl-NL" sz="2800" dirty="0" smtClean="0"/>
              <a:t>: kennen van de eigen ouderpopulatie</a:t>
            </a:r>
          </a:p>
          <a:p>
            <a:pPr marL="457200" lvl="1" indent="0">
              <a:buNone/>
            </a:pPr>
            <a:r>
              <a:rPr lang="nl-NL" sz="2400" dirty="0" smtClean="0"/>
              <a:t/>
            </a:r>
            <a:br>
              <a:rPr lang="nl-NL" sz="2400" dirty="0" smtClean="0"/>
            </a:br>
            <a:endParaRPr lang="en-US" sz="2400" dirty="0"/>
          </a:p>
        </p:txBody>
      </p:sp>
    </p:spTree>
    <p:extLst>
      <p:ext uri="{BB962C8B-B14F-4D97-AF65-F5344CB8AC3E}">
        <p14:creationId xmlns:p14="http://schemas.microsoft.com/office/powerpoint/2010/main" val="35426232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fld id="{513CBD93-3318-4B48-B3BC-79E8361AB13D}" type="slidenum">
              <a:rPr lang="nl-NL" smtClean="0"/>
              <a:pPr/>
              <a:t>5</a:t>
            </a:fld>
            <a:endParaRPr lang="nl-NL" dirty="0"/>
          </a:p>
        </p:txBody>
      </p:sp>
      <p:sp>
        <p:nvSpPr>
          <p:cNvPr id="4" name="Titel 3"/>
          <p:cNvSpPr>
            <a:spLocks noGrp="1"/>
          </p:cNvSpPr>
          <p:nvPr>
            <p:ph type="title"/>
          </p:nvPr>
        </p:nvSpPr>
        <p:spPr/>
        <p:txBody>
          <a:bodyPr/>
          <a:lstStyle/>
          <a:p>
            <a:r>
              <a:rPr lang="nl-NL" dirty="0" smtClean="0"/>
              <a:t>Opzet</a:t>
            </a:r>
            <a:endParaRPr lang="nl-NL" dirty="0"/>
          </a:p>
        </p:txBody>
      </p:sp>
      <p:sp>
        <p:nvSpPr>
          <p:cNvPr id="5" name="Tijdelijke aanduiding voor inhoud 4"/>
          <p:cNvSpPr>
            <a:spLocks noGrp="1"/>
          </p:cNvSpPr>
          <p:nvPr>
            <p:ph idx="1"/>
          </p:nvPr>
        </p:nvSpPr>
        <p:spPr/>
        <p:txBody>
          <a:bodyPr/>
          <a:lstStyle/>
          <a:p>
            <a:r>
              <a:rPr lang="nl-NL" dirty="0" smtClean="0"/>
              <a:t>Bevindingen uit het vragenlijstonderzoek</a:t>
            </a:r>
          </a:p>
          <a:p>
            <a:r>
              <a:rPr lang="nl-NL" dirty="0" smtClean="0"/>
              <a:t>Bevindingen uit de interviewstudie</a:t>
            </a:r>
          </a:p>
          <a:p>
            <a:r>
              <a:rPr lang="nl-NL" dirty="0" smtClean="0"/>
              <a:t>Uit </a:t>
            </a:r>
            <a:r>
              <a:rPr lang="nl-NL" dirty="0"/>
              <a:t>de training cultuur-sensitieve gespreksvoering met ouders</a:t>
            </a:r>
          </a:p>
          <a:p>
            <a:r>
              <a:rPr lang="nl-NL" dirty="0"/>
              <a:t>Het interactief kennisplatform</a:t>
            </a:r>
          </a:p>
          <a:p>
            <a:pPr marL="0" indent="0">
              <a:buNone/>
            </a:pPr>
            <a:endParaRPr lang="nl-NL" dirty="0" smtClean="0"/>
          </a:p>
        </p:txBody>
      </p:sp>
    </p:spTree>
    <p:extLst>
      <p:ext uri="{BB962C8B-B14F-4D97-AF65-F5344CB8AC3E}">
        <p14:creationId xmlns:p14="http://schemas.microsoft.com/office/powerpoint/2010/main" val="1872526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645024"/>
            <a:ext cx="8974832" cy="3024336"/>
          </a:xfrm>
        </p:spPr>
        <p:txBody>
          <a:bodyPr/>
          <a:lstStyle/>
          <a:p>
            <a:pPr algn="ctr"/>
            <a:r>
              <a:rPr lang="nl-NL" sz="3600" dirty="0" smtClean="0"/>
              <a:t/>
            </a:r>
            <a:br>
              <a:rPr lang="nl-NL" sz="3600" dirty="0" smtClean="0"/>
            </a:br>
            <a:r>
              <a:rPr lang="nl-NL" sz="3600" dirty="0" smtClean="0"/>
              <a:t>Resultaten </a:t>
            </a:r>
            <a:r>
              <a:rPr lang="nl-NL" sz="3600" dirty="0"/>
              <a:t>leerkrachtenvragenlijst</a:t>
            </a:r>
            <a:r>
              <a:rPr lang="nl-NL" dirty="0"/>
              <a:t/>
            </a:r>
            <a:br>
              <a:rPr lang="nl-NL" dirty="0"/>
            </a:br>
            <a:r>
              <a:rPr lang="nl-NL" dirty="0"/>
              <a:t/>
            </a:r>
            <a:br>
              <a:rPr lang="nl-NL" dirty="0"/>
            </a:br>
            <a:r>
              <a:rPr lang="nl-NL" b="0" i="1" dirty="0"/>
              <a:t>Mélanie </a:t>
            </a:r>
            <a:r>
              <a:rPr lang="nl-NL" b="0" i="1" dirty="0" smtClean="0"/>
              <a:t>Monfrance &amp; Carla Haelermans</a:t>
            </a:r>
            <a:endParaRPr lang="nl-NL" sz="1800" b="0" i="1" dirty="0"/>
          </a:p>
        </p:txBody>
      </p:sp>
      <p:pic>
        <p:nvPicPr>
          <p:cNvPr id="3" name="Afbeelding 2"/>
          <p:cNvPicPr>
            <a:picLocks noChangeAspect="1"/>
          </p:cNvPicPr>
          <p:nvPr/>
        </p:nvPicPr>
        <p:blipFill>
          <a:blip r:embed="rId3"/>
          <a:stretch>
            <a:fillRect/>
          </a:stretch>
        </p:blipFill>
        <p:spPr>
          <a:xfrm>
            <a:off x="-88748" y="0"/>
            <a:ext cx="9341268" cy="3933056"/>
          </a:xfrm>
          <a:prstGeom prst="rect">
            <a:avLst/>
          </a:prstGeom>
        </p:spPr>
      </p:pic>
    </p:spTree>
    <p:extLst>
      <p:ext uri="{BB962C8B-B14F-4D97-AF65-F5344CB8AC3E}">
        <p14:creationId xmlns:p14="http://schemas.microsoft.com/office/powerpoint/2010/main" val="2338489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fld id="{513CBD93-3318-4B48-B3BC-79E8361AB13D}" type="slidenum">
              <a:rPr lang="nl-NL" smtClean="0"/>
              <a:pPr/>
              <a:t>7</a:t>
            </a:fld>
            <a:endParaRPr lang="nl-NL" dirty="0"/>
          </a:p>
        </p:txBody>
      </p:sp>
      <p:sp>
        <p:nvSpPr>
          <p:cNvPr id="4" name="Titel 3"/>
          <p:cNvSpPr>
            <a:spLocks noGrp="1"/>
          </p:cNvSpPr>
          <p:nvPr>
            <p:ph type="title"/>
          </p:nvPr>
        </p:nvSpPr>
        <p:spPr/>
        <p:txBody>
          <a:bodyPr/>
          <a:lstStyle/>
          <a:p>
            <a:r>
              <a:rPr lang="nl-NL" dirty="0" smtClean="0"/>
              <a:t>Onderzoeksvragen</a:t>
            </a:r>
            <a:endParaRPr lang="nl-NL" dirty="0"/>
          </a:p>
        </p:txBody>
      </p:sp>
      <p:sp>
        <p:nvSpPr>
          <p:cNvPr id="5" name="Tijdelijke aanduiding voor inhoud 4"/>
          <p:cNvSpPr>
            <a:spLocks noGrp="1"/>
          </p:cNvSpPr>
          <p:nvPr>
            <p:ph idx="1"/>
          </p:nvPr>
        </p:nvSpPr>
        <p:spPr/>
        <p:txBody>
          <a:bodyPr/>
          <a:lstStyle/>
          <a:p>
            <a:r>
              <a:rPr lang="nl-NL" sz="2800" dirty="0"/>
              <a:t>Eerste stap: in kaart brengen welke praktijken leerkrachten inzetten en nagaan of deze samenhangen met school-, leerkracht-, ouder-, </a:t>
            </a:r>
            <a:r>
              <a:rPr lang="nl-NL" sz="2800" dirty="0" smtClean="0"/>
              <a:t>kind-kenmerken</a:t>
            </a:r>
          </a:p>
          <a:p>
            <a:r>
              <a:rPr lang="nl-NL" sz="2800" dirty="0" smtClean="0"/>
              <a:t>Onderzoeksvragen:</a:t>
            </a:r>
          </a:p>
          <a:p>
            <a:pPr lvl="1"/>
            <a:r>
              <a:rPr lang="nl-NL" sz="2400" dirty="0"/>
              <a:t>Wat is de visie van leerkrachten op ouderbetrokkenheid en educatief partnerschap?</a:t>
            </a:r>
          </a:p>
          <a:p>
            <a:pPr lvl="1"/>
            <a:r>
              <a:rPr lang="nl-NL" sz="2400" dirty="0"/>
              <a:t>Welke rol spelen leerkracht- en schoolpopulatie kenmerken hierbij?</a:t>
            </a:r>
          </a:p>
          <a:p>
            <a:pPr marL="0" indent="0">
              <a:buNone/>
            </a:pPr>
            <a:endParaRPr lang="nl-NL" dirty="0"/>
          </a:p>
        </p:txBody>
      </p:sp>
    </p:spTree>
    <p:extLst>
      <p:ext uri="{BB962C8B-B14F-4D97-AF65-F5344CB8AC3E}">
        <p14:creationId xmlns:p14="http://schemas.microsoft.com/office/powerpoint/2010/main" val="2882945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3"/>
          </p:nvPr>
        </p:nvSpPr>
        <p:spPr/>
        <p:txBody>
          <a:bodyPr/>
          <a:lstStyle/>
          <a:p>
            <a:pPr algn="r"/>
            <a:endParaRPr lang="nl-NL" dirty="0" smtClean="0"/>
          </a:p>
          <a:p>
            <a:pPr algn="r"/>
            <a:endParaRPr lang="nl-NL" dirty="0"/>
          </a:p>
        </p:txBody>
      </p:sp>
      <p:sp>
        <p:nvSpPr>
          <p:cNvPr id="3" name="Tijdelijke aanduiding voor dianummer 2"/>
          <p:cNvSpPr>
            <a:spLocks noGrp="1"/>
          </p:cNvSpPr>
          <p:nvPr>
            <p:ph type="sldNum" sz="quarter" idx="4"/>
          </p:nvPr>
        </p:nvSpPr>
        <p:spPr/>
        <p:txBody>
          <a:bodyPr/>
          <a:lstStyle/>
          <a:p>
            <a:fld id="{513CBD93-3318-4B48-B3BC-79E8361AB13D}" type="slidenum">
              <a:rPr lang="nl-NL" smtClean="0"/>
              <a:pPr/>
              <a:t>8</a:t>
            </a:fld>
            <a:endParaRPr lang="nl-NL" dirty="0"/>
          </a:p>
        </p:txBody>
      </p:sp>
      <p:sp>
        <p:nvSpPr>
          <p:cNvPr id="4" name="Titel 3"/>
          <p:cNvSpPr>
            <a:spLocks noGrp="1"/>
          </p:cNvSpPr>
          <p:nvPr>
            <p:ph type="title"/>
          </p:nvPr>
        </p:nvSpPr>
        <p:spPr/>
        <p:txBody>
          <a:bodyPr/>
          <a:lstStyle/>
          <a:p>
            <a:r>
              <a:rPr lang="nl-NL" dirty="0" smtClean="0"/>
              <a:t>Leerkrachtenvragenlijst</a:t>
            </a:r>
            <a:endParaRPr lang="en-US" dirty="0"/>
          </a:p>
        </p:txBody>
      </p:sp>
      <p:sp>
        <p:nvSpPr>
          <p:cNvPr id="5" name="Tijdelijke aanduiding voor inhoud 4"/>
          <p:cNvSpPr>
            <a:spLocks noGrp="1"/>
          </p:cNvSpPr>
          <p:nvPr>
            <p:ph idx="1"/>
          </p:nvPr>
        </p:nvSpPr>
        <p:spPr>
          <a:xfrm>
            <a:off x="276200" y="1772816"/>
            <a:ext cx="8400256" cy="4824536"/>
          </a:xfrm>
        </p:spPr>
        <p:txBody>
          <a:bodyPr/>
          <a:lstStyle/>
          <a:p>
            <a:r>
              <a:rPr lang="nl-NL" sz="3000" b="1" dirty="0" smtClean="0"/>
              <a:t>Digitale vragenlijst</a:t>
            </a:r>
            <a:r>
              <a:rPr lang="nl-NL" sz="3000" dirty="0" smtClean="0"/>
              <a:t>, twee schoolbesturen (INNOVO &amp; </a:t>
            </a:r>
            <a:r>
              <a:rPr lang="nl-NL" sz="3000" dirty="0" err="1" smtClean="0"/>
              <a:t>Kindante</a:t>
            </a:r>
            <a:r>
              <a:rPr lang="nl-NL" sz="3000" dirty="0" smtClean="0"/>
              <a:t>), 90 scholen, 1200 leerkrachten</a:t>
            </a:r>
          </a:p>
          <a:p>
            <a:pPr lvl="1"/>
            <a:r>
              <a:rPr lang="nl-NL" sz="2600" dirty="0" smtClean="0"/>
              <a:t>Respons: 68,5%</a:t>
            </a:r>
          </a:p>
          <a:p>
            <a:r>
              <a:rPr lang="nl-NL" sz="3000" b="1" dirty="0" smtClean="0"/>
              <a:t>Thema’s</a:t>
            </a:r>
            <a:r>
              <a:rPr lang="nl-NL" sz="3000" dirty="0" smtClean="0"/>
              <a:t>: visie op ouderbetrokkenheid, communicatie tussen ouders en leerkrachten en educatief partnerschap</a:t>
            </a:r>
          </a:p>
        </p:txBody>
      </p:sp>
    </p:spTree>
    <p:extLst>
      <p:ext uri="{BB962C8B-B14F-4D97-AF65-F5344CB8AC3E}">
        <p14:creationId xmlns:p14="http://schemas.microsoft.com/office/powerpoint/2010/main" val="36107256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611560" y="2638549"/>
            <a:ext cx="8075240" cy="4107904"/>
          </a:xfrm>
        </p:spPr>
        <p:txBody>
          <a:bodyPr/>
          <a:lstStyle/>
          <a:p>
            <a:pPr algn="ctr"/>
            <a:r>
              <a:rPr lang="nl-NL" sz="4800" dirty="0" smtClean="0"/>
              <a:t>Beschrijvende resultaten</a:t>
            </a:r>
            <a:br>
              <a:rPr lang="nl-NL" sz="4800" dirty="0" smtClean="0"/>
            </a:br>
            <a:r>
              <a:rPr lang="nl-NL" sz="4800" dirty="0" smtClean="0"/>
              <a:t>Leerkrachtenvragenlijst </a:t>
            </a:r>
            <a:endParaRPr lang="nl-NL" sz="4800" dirty="0"/>
          </a:p>
        </p:txBody>
      </p:sp>
      <p:sp>
        <p:nvSpPr>
          <p:cNvPr id="3" name="Tijdelijke aanduiding voor dianummer 2"/>
          <p:cNvSpPr>
            <a:spLocks noGrp="1"/>
          </p:cNvSpPr>
          <p:nvPr>
            <p:ph type="sldNum" sz="quarter" idx="4"/>
          </p:nvPr>
        </p:nvSpPr>
        <p:spPr/>
        <p:txBody>
          <a:bodyPr/>
          <a:lstStyle/>
          <a:p>
            <a:fld id="{513CBD93-3318-4B48-B3BC-79E8361AB13D}" type="slidenum">
              <a:rPr lang="nl-NL" smtClean="0"/>
              <a:pPr/>
              <a:t>9</a:t>
            </a:fld>
            <a:endParaRPr lang="nl-NL" dirty="0"/>
          </a:p>
        </p:txBody>
      </p:sp>
    </p:spTree>
    <p:extLst>
      <p:ext uri="{BB962C8B-B14F-4D97-AF65-F5344CB8AC3E}">
        <p14:creationId xmlns:p14="http://schemas.microsoft.com/office/powerpoint/2010/main" val="1463435916"/>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Fontys Frutiger"/>
        <a:ea typeface="ＭＳ Ｐゴシック"/>
        <a:cs typeface=""/>
      </a:majorFont>
      <a:minorFont>
        <a:latin typeface="Fontys Frutiger"/>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4108D1C3E0174AAF2DAE51D9DE7EC2" ma:contentTypeVersion="0" ma:contentTypeDescription="Een nieuw document maken." ma:contentTypeScope="" ma:versionID="e24f76d7c4ba8d44ff0599311245dd71">
  <xsd:schema xmlns:xsd="http://www.w3.org/2001/XMLSchema" xmlns:xs="http://www.w3.org/2001/XMLSchema" xmlns:p="http://schemas.microsoft.com/office/2006/metadata/properties" targetNamespace="http://schemas.microsoft.com/office/2006/metadata/properties" ma:root="true" ma:fieldsID="b118b0825d757084c8d1e1ffd33f200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ma:readOnly="tru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B1C7A3-ED25-4C98-99FA-0F5D289D71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6D8089B-CCA7-46B1-8D6A-5FA8D82AAD6B}">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purl.org/dc/terms/"/>
    <ds:schemaRef ds:uri="http://schemas.microsoft.com/office/2006/metadata/properties"/>
    <ds:schemaRef ds:uri="http://purl.org/dc/dcmitype/"/>
    <ds:schemaRef ds:uri="http://www.w3.org/XML/1998/namespace"/>
  </ds:schemaRefs>
</ds:datastoreItem>
</file>

<file path=customXml/itemProps3.xml><?xml version="1.0" encoding="utf-8"?>
<ds:datastoreItem xmlns:ds="http://schemas.openxmlformats.org/officeDocument/2006/customXml" ds:itemID="{B6EB0AFB-7F59-42B5-840B-D20B2F141E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Presentatie_versie2 VO</Template>
  <TotalTime>0</TotalTime>
  <Words>1355</Words>
  <Application>Microsoft Office PowerPoint</Application>
  <PresentationFormat>Diavoorstelling (4:3)</PresentationFormat>
  <Paragraphs>235</Paragraphs>
  <Slides>33</Slides>
  <Notes>31</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33</vt:i4>
      </vt:variant>
    </vt:vector>
  </HeadingPairs>
  <TitlesOfParts>
    <vt:vector size="41" baseType="lpstr">
      <vt:lpstr>ＭＳ Ｐゴシック</vt:lpstr>
      <vt:lpstr>Arial</vt:lpstr>
      <vt:lpstr>Calibri</vt:lpstr>
      <vt:lpstr>Fontys Frutiger</vt:lpstr>
      <vt:lpstr>Times</vt:lpstr>
      <vt:lpstr>Times New Roman</vt:lpstr>
      <vt:lpstr>Wingdings</vt:lpstr>
      <vt:lpstr>Blank Presentation</vt:lpstr>
      <vt:lpstr> Verschillende ouders, verschillende leerkrachten  Oudergesprekken en educatief partnerschap in het primair onderwijs</vt:lpstr>
      <vt:lpstr>PowerPoint-presentatie</vt:lpstr>
      <vt:lpstr>Achtergrond van de studie</vt:lpstr>
      <vt:lpstr>Educatief partnerschap </vt:lpstr>
      <vt:lpstr>Opzet</vt:lpstr>
      <vt:lpstr> Resultaten leerkrachtenvragenlijst  Mélanie Monfrance &amp; Carla Haelermans</vt:lpstr>
      <vt:lpstr>Onderzoeksvragen</vt:lpstr>
      <vt:lpstr>Leerkrachtenvragenlijst</vt:lpstr>
      <vt:lpstr>Beschrijvende resultaten Leerkrachtenvragenlijst </vt:lpstr>
      <vt:lpstr>Beschrijvende resultaten - visie</vt:lpstr>
      <vt:lpstr>Beschrijvende resultaten - communicatie</vt:lpstr>
      <vt:lpstr>Beschrijvende resultaten - meebeslissen</vt:lpstr>
      <vt:lpstr> Verklaring voor verschillen tussen leerkrachten?</vt:lpstr>
      <vt:lpstr>Koppeling leerkrachtenvragenlijst aan gegevens OnderwijsMonitor Limburg  </vt:lpstr>
      <vt:lpstr>Methode &amp; analyse</vt:lpstr>
      <vt:lpstr>Methode &amp; analyse</vt:lpstr>
      <vt:lpstr>     Interviewstudie leerkrachten    Johan de Jong &amp; Hélène Leenders    </vt:lpstr>
      <vt:lpstr>Interviews leerkrachten</vt:lpstr>
      <vt:lpstr>Onderzoeksvragen</vt:lpstr>
      <vt:lpstr>Methode en analyse</vt:lpstr>
      <vt:lpstr>Bevindingen leerkrachtinterviews</vt:lpstr>
      <vt:lpstr>Enigszins zorgelijk…</vt:lpstr>
      <vt:lpstr>…en verrassend positief </vt:lpstr>
      <vt:lpstr>Voorbeeld stimuleringsschool</vt:lpstr>
      <vt:lpstr>   Een training cultuur-sensitieve gespreksvoering met ouders  Martine Tiessen, Monique Eradus, Monique van Hooren</vt:lpstr>
      <vt:lpstr>Co-creatie</vt:lpstr>
      <vt:lpstr>Resultaat: de training</vt:lpstr>
      <vt:lpstr>Opzet en werkwijze</vt:lpstr>
      <vt:lpstr>Thema’s</vt:lpstr>
      <vt:lpstr>workshop</vt:lpstr>
      <vt:lpstr>    Interactief kennisplatform  Esther Michiels </vt:lpstr>
      <vt:lpstr> </vt:lpstr>
      <vt:lpstr>Interactief kennisplatform</vt:lpstr>
    </vt:vector>
  </TitlesOfParts>
  <Company>Fontys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Fontys Hogeschool Werktuigbouwkunde</dc:title>
  <dc:creator>hnk</dc:creator>
  <cp:lastModifiedBy>Michiels-Swart,Esther E.A.</cp:lastModifiedBy>
  <cp:revision>413</cp:revision>
  <cp:lastPrinted>2017-06-01T11:20:54Z</cp:lastPrinted>
  <dcterms:created xsi:type="dcterms:W3CDTF">2004-10-12T17:10:59Z</dcterms:created>
  <dcterms:modified xsi:type="dcterms:W3CDTF">2018-02-19T09:36:45Z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0x010100A64108D1C3E0174AAF2DAE51D9DE7EC2</vt:lpwstr>
  </property>
</Properties>
</file>