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1" r:id="rId1"/>
    <p:sldMasterId id="2147483834" r:id="rId2"/>
  </p:sldMasterIdLst>
  <p:notesMasterIdLst>
    <p:notesMasterId r:id="rId14"/>
  </p:notesMasterIdLst>
  <p:handoutMasterIdLst>
    <p:handoutMasterId r:id="rId15"/>
  </p:handoutMasterIdLst>
  <p:sldIdLst>
    <p:sldId id="295" r:id="rId3"/>
    <p:sldId id="297" r:id="rId4"/>
    <p:sldId id="300" r:id="rId5"/>
    <p:sldId id="298" r:id="rId6"/>
    <p:sldId id="296" r:id="rId7"/>
    <p:sldId id="291" r:id="rId8"/>
    <p:sldId id="299" r:id="rId9"/>
    <p:sldId id="301" r:id="rId10"/>
    <p:sldId id="303" r:id="rId11"/>
    <p:sldId id="304" r:id="rId12"/>
    <p:sldId id="305" r:id="rId13"/>
  </p:sldIdLst>
  <p:sldSz cx="9144000" cy="5143500" type="screen16x9"/>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80BFA01C-CD74-7845-B021-672224978863}">
          <p14:sldIdLst>
            <p14:sldId id="295"/>
            <p14:sldId id="297"/>
            <p14:sldId id="300"/>
            <p14:sldId id="298"/>
            <p14:sldId id="296"/>
            <p14:sldId id="291"/>
            <p14:sldId id="299"/>
            <p14:sldId id="301"/>
            <p14:sldId id="303"/>
            <p14:sldId id="304"/>
            <p14:sldId id="305"/>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5328" autoAdjust="0"/>
  </p:normalViewPr>
  <p:slideViewPr>
    <p:cSldViewPr snapToGrid="0" snapToObjects="1">
      <p:cViewPr varScale="1">
        <p:scale>
          <a:sx n="63" d="100"/>
          <a:sy n="63" d="100"/>
        </p:scale>
        <p:origin x="1620" y="6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45046B-E3A6-4E43-9D24-8C38ABDF8202}" type="datetimeFigureOut">
              <a:t>21-5-2019</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D2CFB6-CBE2-1D40-B0FD-77D0D9479B87}" type="slidenum">
              <a:t>‹nr.›</a:t>
            </a:fld>
            <a:endParaRPr lang="nl-NL"/>
          </a:p>
        </p:txBody>
      </p:sp>
    </p:spTree>
    <p:extLst>
      <p:ext uri="{BB962C8B-B14F-4D97-AF65-F5344CB8AC3E}">
        <p14:creationId xmlns:p14="http://schemas.microsoft.com/office/powerpoint/2010/main" val="248425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047B21-E721-E94E-8C0A-F0532555091A}" type="datetimeFigureOut">
              <a:rPr lang="nl-NL" smtClean="0"/>
              <a:t>21-5-2019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ABE2E-621C-5C4E-A155-8FB9D216AC83}" type="slidenum">
              <a:rPr lang="nl-NL" smtClean="0"/>
              <a:t>‹nr.›</a:t>
            </a:fld>
            <a:endParaRPr lang="nl-NL"/>
          </a:p>
        </p:txBody>
      </p:sp>
    </p:spTree>
    <p:extLst>
      <p:ext uri="{BB962C8B-B14F-4D97-AF65-F5344CB8AC3E}">
        <p14:creationId xmlns:p14="http://schemas.microsoft.com/office/powerpoint/2010/main" val="1743600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Voorstellen en doel presentatie</a:t>
            </a:r>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1</a:t>
            </a:fld>
            <a:endParaRPr lang="nl-NL"/>
          </a:p>
        </p:txBody>
      </p:sp>
    </p:spTree>
    <p:extLst>
      <p:ext uri="{BB962C8B-B14F-4D97-AF65-F5344CB8AC3E}">
        <p14:creationId xmlns:p14="http://schemas.microsoft.com/office/powerpoint/2010/main" val="3456226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11</a:t>
            </a:fld>
            <a:endParaRPr lang="nl-NL"/>
          </a:p>
        </p:txBody>
      </p:sp>
    </p:spTree>
    <p:extLst>
      <p:ext uri="{BB962C8B-B14F-4D97-AF65-F5344CB8AC3E}">
        <p14:creationId xmlns:p14="http://schemas.microsoft.com/office/powerpoint/2010/main" val="3489587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aseline="0" dirty="0" smtClean="0"/>
              <a:t>Tegen de achtergrond van maatschappelijke ontwikkelingen als transitie jeugdzorg en passend onderwijs staat de samenwerking tussen professionals en ouders in de aandacht, omdat deze zo sterk bevorderlijk is voor de ontwikkeling van kinderen en jongeren. Het debat wordt gevoerd in onderwijsonderzoek en onderzoek in jeugdhulpverlening – de begrippen zijn enigszins vergelijkbaar, ook de oproep om middels praktijkonderzoek na te gaan hoe deze samenwerking nou verloopt en wat er nu precies toe doet. </a:t>
            </a:r>
            <a:endParaRPr lang="nl-NL" baseline="0"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2</a:t>
            </a:fld>
            <a:endParaRPr lang="nl-NL"/>
          </a:p>
        </p:txBody>
      </p:sp>
    </p:spTree>
    <p:extLst>
      <p:ext uri="{BB962C8B-B14F-4D97-AF65-F5344CB8AC3E}">
        <p14:creationId xmlns:p14="http://schemas.microsoft.com/office/powerpoint/2010/main" val="2734375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aseline="0" dirty="0" smtClean="0"/>
              <a:t>We voerden eerder onderzoek uit naar de samenwerking van ouders en leerkrachten in het primair onderwijs: een vragenlijstonderzoek onder 90 scholen; een interviewstudie onder 58 leerkrachten en 28 ouders in 18 scholen.  Zorgelijk was het, te constateren dat waar het gaat om zorgleerlingen, leerkrachten nog steeds teveel de neiging hebben om ouders advies te geven, in plaats van hun expertise mee te nemen – en daarmee komt er te weinig terecht van de gecoördineerde zorg thuis en op school, die zo noodzakelijk is.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aseline="0" dirty="0" smtClean="0"/>
              <a:t>Is dat anders in de jeugdhulpverlening, waar de zorgvragen nog dwingender zijn? Wat zijn de ervaringen van ouders die te maken hebben met professionals in een ambulante, semi-residentiële of residentiële setting? Daarover rapporteren we vandaag.  </a:t>
            </a:r>
          </a:p>
          <a:p>
            <a:endParaRPr lang="nl-NL"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nl-NL" baseline="0" dirty="0" smtClean="0"/>
          </a:p>
        </p:txBody>
      </p:sp>
      <p:sp>
        <p:nvSpPr>
          <p:cNvPr id="4" name="Tijdelijke aanduiding voor koptekst 3"/>
          <p:cNvSpPr>
            <a:spLocks noGrp="1"/>
          </p:cNvSpPr>
          <p:nvPr>
            <p:ph type="hdr"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
        <p:nvSpPr>
          <p:cNvPr id="5" name="Tijdelijke aanduiding voor datum 4"/>
          <p:cNvSpPr>
            <a:spLocks noGrp="1"/>
          </p:cNvSpPr>
          <p:nvPr>
            <p:ph type="dt"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84C9008-6D53-5049-B516-F0DE16816FD9}" type="datetime1">
              <a:rPr kumimoji="0" lang="nl-NL" sz="1200" b="0" i="0" u="none" strike="noStrike" kern="1200" cap="none" spc="0" normalizeH="0" baseline="0" noProof="0" smtClean="0">
                <a:ln>
                  <a:noFill/>
                </a:ln>
                <a:solidFill>
                  <a:srgbClr val="000000"/>
                </a:solidFill>
                <a:effectLst/>
                <a:uLnTx/>
                <a:uFillTx/>
                <a:latin typeface="Times New Roman" charset="0"/>
                <a:ea typeface="ＭＳ Ｐゴシック"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21-5-2019</a:t>
            </a:fld>
            <a:endPar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
        <p:nvSpPr>
          <p:cNvPr id="6" name="Tijdelijke aanduiding voor voettekst 5"/>
          <p:cNvSpPr>
            <a:spLocks noGrp="1"/>
          </p:cNvSpPr>
          <p:nvPr>
            <p:ph type="ftr"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
        <p:nvSpPr>
          <p:cNvPr id="7" name="Tijdelijke aanduiding voor dianummer 6"/>
          <p:cNvSpPr>
            <a:spLocks noGrp="1"/>
          </p:cNvSpPr>
          <p:nvPr>
            <p:ph type="sldNum" sz="quarter" idx="13"/>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995DA3A-915F-4D4C-A97C-252687C1E639}" type="slidenum">
              <a:rPr kumimoji="0" lang="en-US" sz="1200" b="0" i="0" u="none" strike="noStrike" kern="1200" cap="none" spc="0" normalizeH="0" baseline="0" noProof="0" smtClean="0">
                <a:ln>
                  <a:noFill/>
                </a:ln>
                <a:solidFill>
                  <a:srgbClr val="000000"/>
                </a:solidFill>
                <a:effectLst/>
                <a:uLnTx/>
                <a:uFillTx/>
                <a:latin typeface="Times New Roman" charset="0"/>
                <a:ea typeface="ＭＳ Ｐゴシック"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Tree>
    <p:extLst>
      <p:ext uri="{BB962C8B-B14F-4D97-AF65-F5344CB8AC3E}">
        <p14:creationId xmlns:p14="http://schemas.microsoft.com/office/powerpoint/2010/main" val="281001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5</a:t>
            </a:fld>
            <a:endParaRPr lang="nl-NL"/>
          </a:p>
        </p:txBody>
      </p:sp>
    </p:spTree>
    <p:extLst>
      <p:ext uri="{BB962C8B-B14F-4D97-AF65-F5344CB8AC3E}">
        <p14:creationId xmlns:p14="http://schemas.microsoft.com/office/powerpoint/2010/main" val="1781275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40 derdejaars studenten van Fontys Hogeschool Pedagogiek hebben in 2018 in het kader van een onderwijsmodule ‘Partnerschap tussen ouders en professionals’ binnen hun eigen stageplek in totaal 103 interviews met ouders afgenomen. Er werden 44 ouderinterviews uitgevoerd in een ambulante setting (17 instellingen, zoals Centra voor Jeugd en Gezin, Spel aan Huis, gemeentelijke instellingen, wijkteams). Zij spraken met 30 ouders in een semi-residentiële setting (13 instellingen, zoals een MKD en diverse instellingen voor dagopvang) en met 29 ouders met een kind in een residentiële/</a:t>
            </a:r>
            <a:r>
              <a:rPr lang="nl-NL" baseline="0" dirty="0" smtClean="0"/>
              <a:t> gesloten instellingen voor jeugdzorg</a:t>
            </a:r>
            <a:r>
              <a:rPr lang="nl-NL" dirty="0" smtClean="0"/>
              <a:t> (10 verschillende instellingen). </a:t>
            </a:r>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6</a:t>
            </a:fld>
            <a:endParaRPr lang="nl-NL"/>
          </a:p>
        </p:txBody>
      </p:sp>
    </p:spTree>
    <p:extLst>
      <p:ext uri="{BB962C8B-B14F-4D97-AF65-F5344CB8AC3E}">
        <p14:creationId xmlns:p14="http://schemas.microsoft.com/office/powerpoint/2010/main" val="2601551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Het onderzoeksteam ontwikkelde de vragen voor de half-gestructureerde diepte-interviews op basis van het theoretisch kader van de studie. In de eerste helft van de interviews werden achtergrondgegevens verzameld zoals leeftijd, sekse, thuistaal van de ouder; leeftijd, geslacht en hulpvraag van de kind(eren) en duur en aard van de ondersteuning. In de tweede helft van het interview werd ouders gevraagd naar specifieke ervaringen in de samenwerking met professionals, waarbij werd gefocust op 4 thema’s: vertrouwensrelatie, vormgeving samenwerking, eigen inbreng ouders, mate waarin partnerschap</a:t>
            </a:r>
            <a:r>
              <a:rPr lang="nl-NL" sz="1200" kern="1200" baseline="0" dirty="0" smtClean="0">
                <a:solidFill>
                  <a:schemeClr val="tx1"/>
                </a:solidFill>
                <a:effectLst/>
                <a:latin typeface="+mn-lt"/>
                <a:ea typeface="+mn-ea"/>
                <a:cs typeface="+mn-cs"/>
              </a:rPr>
              <a:t> wordt ervaren.</a:t>
            </a:r>
            <a:endParaRPr lang="nl-NL" sz="1200" kern="1200" dirty="0" smtClean="0">
              <a:solidFill>
                <a:schemeClr val="tx1"/>
              </a:solidFill>
              <a:effectLst/>
              <a:latin typeface="+mn-lt"/>
              <a:ea typeface="+mn-ea"/>
              <a:cs typeface="+mn-cs"/>
            </a:endParaRPr>
          </a:p>
          <a:p>
            <a:endParaRPr lang="nl-NL" dirty="0" smtClean="0"/>
          </a:p>
          <a:p>
            <a:r>
              <a:rPr lang="nl-NL" dirty="0" smtClean="0"/>
              <a:t>1</a:t>
            </a:r>
            <a:r>
              <a:rPr lang="nl-NL" baseline="30000" dirty="0" smtClean="0"/>
              <a:t>e</a:t>
            </a:r>
            <a:r>
              <a:rPr lang="nl-NL" dirty="0" smtClean="0"/>
              <a:t> onderzoeksvraag: Kwalitatieve thematische analyse:</a:t>
            </a:r>
            <a:r>
              <a:rPr lang="nl-NL" baseline="0" dirty="0" smtClean="0"/>
              <a:t> </a:t>
            </a:r>
            <a:r>
              <a:rPr lang="nl-NL" dirty="0" smtClean="0"/>
              <a:t>Interviewfragmenten werden middels een code</a:t>
            </a:r>
            <a:r>
              <a:rPr lang="nl-NL" baseline="0" dirty="0" smtClean="0"/>
              <a:t> gekoppeld aan de thema’s .</a:t>
            </a:r>
          </a:p>
          <a:p>
            <a:r>
              <a:rPr lang="nl-NL" baseline="0" dirty="0" smtClean="0"/>
              <a:t>2</a:t>
            </a:r>
            <a:r>
              <a:rPr lang="nl-NL" baseline="30000" dirty="0" smtClean="0"/>
              <a:t>e</a:t>
            </a:r>
            <a:r>
              <a:rPr lang="nl-NL" baseline="0" dirty="0" smtClean="0"/>
              <a:t> onderzoeksvraag: Omdat eerste analyses leken te wijzen op drie verschillende gradaties van partnerschap, zijn alle interviews opnieuw gecodeerd, gekoppeld aan type voorziening  en gekwantificeerd</a:t>
            </a:r>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7</a:t>
            </a:fld>
            <a:endParaRPr lang="nl-NL"/>
          </a:p>
        </p:txBody>
      </p:sp>
    </p:spTree>
    <p:extLst>
      <p:ext uri="{BB962C8B-B14F-4D97-AF65-F5344CB8AC3E}">
        <p14:creationId xmlns:p14="http://schemas.microsoft.com/office/powerpoint/2010/main" val="2166016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8</a:t>
            </a:fld>
            <a:endParaRPr lang="nl-NL"/>
          </a:p>
        </p:txBody>
      </p:sp>
    </p:spTree>
    <p:extLst>
      <p:ext uri="{BB962C8B-B14F-4D97-AF65-F5344CB8AC3E}">
        <p14:creationId xmlns:p14="http://schemas.microsoft.com/office/powerpoint/2010/main" val="2516130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(1) Er is een groep ouders die geen regie neemt omdat ze dat niet kunnen of durven en deze volledig uit handen geven, ‘uitbesteden’, aan de professional ( ‘Zeg jij het maar’). Dit zijn vaak kwetsbare ouders met een laag taalniveau of een niet-Westerse achtergrond die zich overspoeld voelen door problemen.  Ook zijn er opstandige of boze ouders die vinden dat de regie hen ontnomen is, en de hulpverlening opgelegd (‘Ik heb niets te zeggen’).  </a:t>
            </a:r>
          </a:p>
          <a:p>
            <a:r>
              <a:rPr lang="nl-NL" sz="1200" kern="1200" dirty="0" smtClean="0">
                <a:solidFill>
                  <a:schemeClr val="tx1"/>
                </a:solidFill>
                <a:effectLst/>
                <a:latin typeface="+mn-lt"/>
                <a:ea typeface="+mn-ea"/>
                <a:cs typeface="+mn-cs"/>
              </a:rPr>
              <a:t>2) Hierbij is er sprake van wederkerigheid in de communicatie tussen ouders en professionals. Ouders geven input aan professionals over hoe het thuis gaat en wat zij wensen, en voelen dat hun input wordt meegenomen. Ouders laten regie zien op kleine onderdelen van de opvoeding, vooral in hun inschatting van hoe hun kind het doet, wat het al geleerd heeft en wat er nog moeilijk is (welke hulpvraag er nog ligt). Soms geven zij ook aan te leren van de professionals, waardoor hun eigen regie op de opvoeding groeit, of delen hetgeen zij zelf geleerd hebben met andere opvoeders, wat eveneens getuigt van groeiende regie van ouders.  </a:t>
            </a:r>
          </a:p>
          <a:p>
            <a:r>
              <a:rPr lang="nl-NL" sz="1200" kern="1200" dirty="0" smtClean="0">
                <a:solidFill>
                  <a:schemeClr val="tx1"/>
                </a:solidFill>
                <a:effectLst/>
                <a:latin typeface="+mn-lt"/>
                <a:ea typeface="+mn-ea"/>
                <a:cs typeface="+mn-cs"/>
              </a:rPr>
              <a:t>3) Ouders ervaren een gezamenlijke verantwoordelijkheid voor de opvoeding en zorg voor het kind, zij ervaren zelfregie op (hun deel van) de opvoeding. De behandeling thuis en in de professionele setting worden op elkaar afgestemd, regelmatig geëvalueerd en waar nodig bijgesteld, wat leidt tot geïntegreerde zorg thuis en in de instelling. </a:t>
            </a:r>
          </a:p>
          <a:p>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9</a:t>
            </a:fld>
            <a:endParaRPr lang="nl-NL"/>
          </a:p>
        </p:txBody>
      </p:sp>
    </p:spTree>
    <p:extLst>
      <p:ext uri="{BB962C8B-B14F-4D97-AF65-F5344CB8AC3E}">
        <p14:creationId xmlns:p14="http://schemas.microsoft.com/office/powerpoint/2010/main" val="401841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1. Bijna de helft van de geïnterviewde ouders (46 uit 103) neemt of heeft geen eigen regie op de opvoeding. Dat geldt </a:t>
            </a:r>
            <a:r>
              <a:rPr lang="nl-NL" sz="1200" b="1" kern="1200" dirty="0" smtClean="0">
                <a:solidFill>
                  <a:schemeClr val="tx1"/>
                </a:solidFill>
                <a:effectLst/>
                <a:latin typeface="+mn-lt"/>
                <a:ea typeface="+mn-ea"/>
                <a:cs typeface="+mn-cs"/>
              </a:rPr>
              <a:t>voor meer dan de helft van de ouders met een kind in een ambulante en een residentiële setting</a:t>
            </a:r>
            <a:r>
              <a:rPr lang="nl-NL" sz="1200" kern="1200" dirty="0" smtClean="0">
                <a:solidFill>
                  <a:schemeClr val="tx1"/>
                </a:solidFill>
                <a:effectLst/>
                <a:latin typeface="+mn-lt"/>
                <a:ea typeface="+mn-ea"/>
                <a:cs typeface="+mn-cs"/>
              </a:rPr>
              <a:t>, tegenover minder dan een kwart van de ouders met een kind in een semi-residentiële setting. Splitsing in ouders die de verantwoordelijkheid overdragen aan de professional (‘zeg jij het maar, ik doe wat je zegt’) en ouders die de regie verloren hebben en daar boos over zijn (‘Ik heb niets te zeggen’), laat zien dat de eerste groep het meest voorkomt bij ambulante instellingen en de tweede het meest bij gesloten/residentiële instellingen. Het gaat hier om 9 ouders wiens kinderen uit huis geplaatst zijn (gesloten setting). Zij hebben de regie verloren en zijn daar boos over. In deze gesloten settingen (zeker niet alle, zullen we zo zien!) zijn de professionals aan zet en is het handelen van ouders uit beeld verdwenen. </a:t>
            </a:r>
            <a:r>
              <a:rPr lang="nl-NL" sz="1200" b="1" kern="1200" dirty="0" smtClean="0">
                <a:solidFill>
                  <a:schemeClr val="tx1"/>
                </a:solidFill>
                <a:effectLst/>
                <a:latin typeface="+mn-lt"/>
                <a:ea typeface="+mn-ea"/>
                <a:cs typeface="+mn-cs"/>
              </a:rPr>
              <a:t>Het is zorgelijk dat ruim </a:t>
            </a:r>
            <a:r>
              <a:rPr lang="nl-NL" sz="1200" b="1" kern="1200" dirty="0" err="1" smtClean="0">
                <a:solidFill>
                  <a:schemeClr val="tx1"/>
                </a:solidFill>
                <a:effectLst/>
                <a:latin typeface="+mn-lt"/>
                <a:ea typeface="+mn-ea"/>
                <a:cs typeface="+mn-cs"/>
              </a:rPr>
              <a:t>éénderde</a:t>
            </a:r>
            <a:r>
              <a:rPr lang="nl-NL" sz="1200" b="1" kern="1200" dirty="0" smtClean="0">
                <a:solidFill>
                  <a:schemeClr val="tx1"/>
                </a:solidFill>
                <a:effectLst/>
                <a:latin typeface="+mn-lt"/>
                <a:ea typeface="+mn-ea"/>
                <a:cs typeface="+mn-cs"/>
              </a:rPr>
              <a:t> van de ouders die te maken hebben met gedwongen hulpverlening vindt dat zij ‘niks te zeggen hebben’ en een kwart de regie uit handen geeft. </a:t>
            </a:r>
          </a:p>
          <a:p>
            <a:r>
              <a:rPr lang="nl-NL" sz="1200" kern="1200" dirty="0" smtClean="0">
                <a:solidFill>
                  <a:schemeClr val="tx1"/>
                </a:solidFill>
                <a:effectLst/>
                <a:latin typeface="+mn-lt"/>
                <a:ea typeface="+mn-ea"/>
                <a:cs typeface="+mn-cs"/>
              </a:rPr>
              <a:t>Zowel laagopgeleide ouders als veel buitenlandse moeders hebben de neiging om de verantwoordelijkheid uit handen te geven, omdat zij zich onzeker of incompetent voelen of overspoeld door problemen. Deze ouders, waarbij de taalachterstand een grote rol speelt, komen veel voor bij (ambulante) instellingen voor laagdrempelige opvoedingsondersteuning als wijkteams en Spel aan Huis. Ingeval van een grote taalbarrière is wat het kind doet het eerste punt waar ouder en professional elkaar begrijpen. Daar ontstaat het vertrouwen, en vandaaruit wordt de samenwerking verder uitgebouwd. Professionals blijken met veel geduld en veel herhaling te proberen deze ouders aan te zetten tot het nemen van eigen regie, door tijdens huisbezoeken het gesprek te richten op hoe het kind het doet, ouders stapje voor stapje in hun kracht te zetten en aan te moedigen om kleine, concrete handelingen thuis te verrichten. </a:t>
            </a:r>
            <a:r>
              <a:rPr lang="nl-NL" sz="1200" b="1" kern="1200" dirty="0" smtClean="0">
                <a:solidFill>
                  <a:schemeClr val="tx1"/>
                </a:solidFill>
                <a:effectLst/>
                <a:latin typeface="+mn-lt"/>
                <a:ea typeface="+mn-ea"/>
                <a:cs typeface="+mn-cs"/>
              </a:rPr>
              <a:t>Maar vaak zijn er maar weinig contactmomenten, zijn de problemen erg complex en de middelen beperkt én gericht op preventie (denk aan studenten in hun eentje in met lego op de fiets op weg naar </a:t>
            </a:r>
            <a:r>
              <a:rPr lang="nl-NL" sz="1200" b="1" kern="1200" dirty="0" err="1" smtClean="0">
                <a:solidFill>
                  <a:schemeClr val="tx1"/>
                </a:solidFill>
                <a:effectLst/>
                <a:latin typeface="+mn-lt"/>
                <a:ea typeface="+mn-ea"/>
                <a:cs typeface="+mn-cs"/>
              </a:rPr>
              <a:t>multi</a:t>
            </a:r>
            <a:r>
              <a:rPr lang="nl-NL" sz="1200" b="1" kern="1200" dirty="0" smtClean="0">
                <a:solidFill>
                  <a:schemeClr val="tx1"/>
                </a:solidFill>
                <a:effectLst/>
                <a:latin typeface="+mn-lt"/>
                <a:ea typeface="+mn-ea"/>
                <a:cs typeface="+mn-cs"/>
              </a:rPr>
              <a:t>-probleemgezinnen</a:t>
            </a:r>
            <a:r>
              <a:rPr lang="nl-NL" sz="1200" kern="1200" dirty="0" smtClean="0">
                <a:solidFill>
                  <a:schemeClr val="tx1"/>
                </a:solidFill>
                <a:effectLst/>
                <a:latin typeface="+mn-lt"/>
                <a:ea typeface="+mn-ea"/>
                <a:cs typeface="+mn-cs"/>
              </a:rPr>
              <a:t>).</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(2) Bijna de helft van de geïnterviewde ouders (46 uit 103) beschrijft de </a:t>
            </a:r>
            <a:r>
              <a:rPr lang="nl-NL" sz="1200" b="1" kern="1200" dirty="0" smtClean="0">
                <a:solidFill>
                  <a:schemeClr val="tx1"/>
                </a:solidFill>
                <a:effectLst/>
                <a:latin typeface="+mn-lt"/>
                <a:ea typeface="+mn-ea"/>
                <a:cs typeface="+mn-cs"/>
              </a:rPr>
              <a:t>samenwerkingsrelatie in termen van gesprekspartners. Dat geldt voor </a:t>
            </a:r>
            <a:r>
              <a:rPr lang="nl-NL" sz="1200" b="1" kern="1200" dirty="0" err="1" smtClean="0">
                <a:solidFill>
                  <a:schemeClr val="tx1"/>
                </a:solidFill>
                <a:effectLst/>
                <a:latin typeface="+mn-lt"/>
                <a:ea typeface="+mn-ea"/>
                <a:cs typeface="+mn-cs"/>
              </a:rPr>
              <a:t>tweederde</a:t>
            </a:r>
            <a:r>
              <a:rPr lang="nl-NL" sz="1200" b="1" kern="1200" dirty="0" smtClean="0">
                <a:solidFill>
                  <a:schemeClr val="tx1"/>
                </a:solidFill>
                <a:effectLst/>
                <a:latin typeface="+mn-lt"/>
                <a:ea typeface="+mn-ea"/>
                <a:cs typeface="+mn-cs"/>
              </a:rPr>
              <a:t> van de ouders met een kind in een semi-residentiële setting (19 ouders), voor de helft van de ouders in een ambulante setting (20 ouders) en een kwart van de ouders in een  residentiële setting (7 ouders)</a:t>
            </a:r>
            <a:r>
              <a:rPr lang="nl-NL" sz="1200" kern="1200" dirty="0" smtClean="0">
                <a:solidFill>
                  <a:schemeClr val="tx1"/>
                </a:solidFill>
                <a:effectLst/>
                <a:latin typeface="+mn-lt"/>
                <a:ea typeface="+mn-ea"/>
                <a:cs typeface="+mn-cs"/>
              </a:rPr>
              <a:t>. De regie van ouders neemt toe wanneer zij zich gesprekspartner voelen of het gevoel hebben, zelf ertoe te doen. Soms geven zij ook aan te leren van de professionals, waardoor hun eigen regie op de opvoeding groeit. In 4 instellingen met laagdrempelige opvoedingsondersteuning waar men </a:t>
            </a:r>
            <a:r>
              <a:rPr lang="nl-NL" sz="1200" b="1" kern="1200" dirty="0" smtClean="0">
                <a:solidFill>
                  <a:schemeClr val="tx1"/>
                </a:solidFill>
                <a:effectLst/>
                <a:latin typeface="+mn-lt"/>
                <a:ea typeface="+mn-ea"/>
                <a:cs typeface="+mn-cs"/>
              </a:rPr>
              <a:t>groepen ouders met elkaar in contact brengt</a:t>
            </a:r>
            <a:r>
              <a:rPr lang="nl-NL" sz="1200" kern="1200" dirty="0" smtClean="0">
                <a:solidFill>
                  <a:schemeClr val="tx1"/>
                </a:solidFill>
                <a:effectLst/>
                <a:latin typeface="+mn-lt"/>
                <a:ea typeface="+mn-ea"/>
                <a:cs typeface="+mn-cs"/>
              </a:rPr>
              <a:t>, delen ouders hetgeen zij zelf geleerd hebben met andere opvoeders, wat eveneens getuigt van groeiende regie van ouders. </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3) </a:t>
            </a:r>
            <a:r>
              <a:rPr lang="nl-NL" sz="1200" b="1" kern="1200" dirty="0" smtClean="0">
                <a:solidFill>
                  <a:schemeClr val="tx1"/>
                </a:solidFill>
                <a:effectLst/>
                <a:latin typeface="+mn-lt"/>
                <a:ea typeface="+mn-ea"/>
                <a:cs typeface="+mn-cs"/>
              </a:rPr>
              <a:t>Daadwerkelijk geïntegreerde zorg, waarbij ouders en professionals een gezamenlijke verantwoordelijkheid ervaren is een uitzondering. </a:t>
            </a:r>
            <a:r>
              <a:rPr lang="nl-NL" sz="1200" b="0" kern="1200" dirty="0" smtClean="0">
                <a:solidFill>
                  <a:schemeClr val="tx1"/>
                </a:solidFill>
                <a:effectLst/>
                <a:latin typeface="+mn-lt"/>
                <a:ea typeface="+mn-ea"/>
                <a:cs typeface="+mn-cs"/>
              </a:rPr>
              <a:t>Het komt maar weinig voor dat ouders aangeven dat zij met professionals de behandeling thuis en in de professionele setting op elkaar afstemmen, deze regelmatig evalueren en waar nodig bijstellen (11 van de 103 ouders maken hiervan melding, waarvan slechts één in een ambulante setting). </a:t>
            </a:r>
          </a:p>
          <a:p>
            <a:r>
              <a:rPr lang="nl-NL" sz="1200" b="0" kern="1200" dirty="0" smtClean="0">
                <a:solidFill>
                  <a:schemeClr val="tx1"/>
                </a:solidFill>
                <a:effectLst/>
                <a:latin typeface="+mn-lt"/>
                <a:ea typeface="+mn-ea"/>
                <a:cs typeface="+mn-cs"/>
              </a:rPr>
              <a:t>Opvallend genoeg blijkt </a:t>
            </a:r>
            <a:r>
              <a:rPr lang="nl-NL" sz="1200" b="1" kern="1200" dirty="0" smtClean="0">
                <a:solidFill>
                  <a:schemeClr val="tx1"/>
                </a:solidFill>
                <a:effectLst/>
                <a:latin typeface="+mn-lt"/>
                <a:ea typeface="+mn-ea"/>
                <a:cs typeface="+mn-cs"/>
              </a:rPr>
              <a:t>bijna een vijfde van de ouders met een kind in een residentiële setting gezamenlijke verantwoordelijkheid te ervaren. </a:t>
            </a:r>
            <a:r>
              <a:rPr lang="nl-NL" sz="1200" b="0" kern="1200" dirty="0" smtClean="0">
                <a:solidFill>
                  <a:schemeClr val="tx1"/>
                </a:solidFill>
                <a:effectLst/>
                <a:latin typeface="+mn-lt"/>
                <a:ea typeface="+mn-ea"/>
                <a:cs typeface="+mn-cs"/>
              </a:rPr>
              <a:t>Dit komt deels voor rekening van één specifieke instelling die ouders sterk betrekt bij de zorg voor hun kind, gericht op herstel van de opvoeding thuis en twee instellingen voor jongeren met een verstandelijke beperking, waar de jongeren zelf voor een belangrijk deel de regie hebben.</a:t>
            </a:r>
            <a:r>
              <a:rPr lang="nl-NL" sz="1200" b="1" kern="1200" dirty="0" smtClean="0">
                <a:solidFill>
                  <a:schemeClr val="tx1"/>
                </a:solidFill>
                <a:effectLst/>
                <a:latin typeface="+mn-lt"/>
                <a:ea typeface="+mn-ea"/>
                <a:cs typeface="+mn-cs"/>
              </a:rPr>
              <a:t> Wanneer kinderen of jongeren zelf de regie krijgen zien we dat de respectievelijke rollen van ouders en professionals beter in balans komen</a:t>
            </a:r>
          </a:p>
          <a:p>
            <a:r>
              <a:rPr lang="nl-NL" sz="1200" b="0" kern="1200" dirty="0" smtClean="0">
                <a:solidFill>
                  <a:schemeClr val="tx1"/>
                </a:solidFill>
                <a:effectLst/>
                <a:latin typeface="+mn-lt"/>
                <a:ea typeface="+mn-ea"/>
                <a:cs typeface="+mn-cs"/>
              </a:rPr>
              <a:t>Ook opvallend is het dat ouders met een kind in een residentiële setting </a:t>
            </a:r>
            <a:r>
              <a:rPr lang="nl-NL" sz="1200" b="1" kern="1200" dirty="0" smtClean="0">
                <a:solidFill>
                  <a:schemeClr val="tx1"/>
                </a:solidFill>
                <a:effectLst/>
                <a:latin typeface="+mn-lt"/>
                <a:ea typeface="+mn-ea"/>
                <a:cs typeface="+mn-cs"/>
              </a:rPr>
              <a:t>bijna gelijk verdeeld zijn over de verschillende gradaties van partnerschap. </a:t>
            </a:r>
          </a:p>
          <a:p>
            <a:r>
              <a:rPr lang="nl-NL" sz="1200" b="1" kern="1200" dirty="0" smtClean="0">
                <a:solidFill>
                  <a:schemeClr val="tx1"/>
                </a:solidFill>
                <a:effectLst/>
                <a:latin typeface="+mn-lt"/>
                <a:ea typeface="+mn-ea"/>
                <a:cs typeface="+mn-cs"/>
              </a:rPr>
              <a:t>CONCL:</a:t>
            </a:r>
            <a:r>
              <a:rPr lang="nl-NL" sz="1200" b="1" kern="1200" baseline="0" dirty="0" smtClean="0">
                <a:solidFill>
                  <a:schemeClr val="tx1"/>
                </a:solidFill>
                <a:effectLst/>
                <a:latin typeface="+mn-lt"/>
                <a:ea typeface="+mn-ea"/>
                <a:cs typeface="+mn-cs"/>
              </a:rPr>
              <a:t> </a:t>
            </a:r>
            <a:r>
              <a:rPr lang="nl-NL" sz="1200" b="1" kern="1200" dirty="0" smtClean="0">
                <a:solidFill>
                  <a:schemeClr val="tx1"/>
                </a:solidFill>
                <a:effectLst/>
                <a:latin typeface="+mn-lt"/>
                <a:ea typeface="+mn-ea"/>
                <a:cs typeface="+mn-cs"/>
              </a:rPr>
              <a:t>De zwaarte van de problematiek of urgentie van behandeling blijken niet bepalend voor de mate van regie van ouders te zijn, maar de aanpak van de instelling.</a:t>
            </a:r>
          </a:p>
          <a:p>
            <a:r>
              <a:rPr lang="nl-NL" sz="1200" b="1" kern="1200" dirty="0" smtClean="0">
                <a:solidFill>
                  <a:schemeClr val="tx1"/>
                </a:solidFill>
                <a:effectLst/>
                <a:latin typeface="+mn-lt"/>
                <a:ea typeface="+mn-ea"/>
                <a:cs typeface="+mn-cs"/>
              </a:rPr>
              <a:t>En ook het gedwongen </a:t>
            </a:r>
            <a:r>
              <a:rPr lang="nl-NL" sz="1200" b="1" kern="1200" dirty="0" err="1" smtClean="0">
                <a:solidFill>
                  <a:schemeClr val="tx1"/>
                </a:solidFill>
                <a:effectLst/>
                <a:latin typeface="+mn-lt"/>
                <a:ea typeface="+mn-ea"/>
                <a:cs typeface="+mn-cs"/>
              </a:rPr>
              <a:t>vs</a:t>
            </a:r>
            <a:r>
              <a:rPr lang="nl-NL" sz="1200" b="1" kern="1200" dirty="0" smtClean="0">
                <a:solidFill>
                  <a:schemeClr val="tx1"/>
                </a:solidFill>
                <a:effectLst/>
                <a:latin typeface="+mn-lt"/>
                <a:ea typeface="+mn-ea"/>
                <a:cs typeface="+mn-cs"/>
              </a:rPr>
              <a:t> vrijwillige kader van de hulp blijkt niet van doorslaggevende</a:t>
            </a:r>
            <a:r>
              <a:rPr lang="nl-NL" sz="1200" b="1" kern="1200" baseline="0" dirty="0" smtClean="0">
                <a:solidFill>
                  <a:schemeClr val="tx1"/>
                </a:solidFill>
                <a:effectLst/>
                <a:latin typeface="+mn-lt"/>
                <a:ea typeface="+mn-ea"/>
                <a:cs typeface="+mn-cs"/>
              </a:rPr>
              <a:t> betekenis te zijn voor de kwaliteit van de partnerschapsrelatie</a:t>
            </a:r>
            <a:r>
              <a:rPr lang="nl-NL" sz="1200" b="1" kern="1200" dirty="0" smtClean="0">
                <a:solidFill>
                  <a:schemeClr val="tx1"/>
                </a:solidFill>
                <a:effectLst/>
                <a:latin typeface="+mn-lt"/>
                <a:ea typeface="+mn-ea"/>
                <a:cs typeface="+mn-cs"/>
              </a:rPr>
              <a:t>.</a:t>
            </a:r>
          </a:p>
          <a:p>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10</a:t>
            </a:fld>
            <a:endParaRPr lang="nl-NL"/>
          </a:p>
        </p:txBody>
      </p:sp>
    </p:spTree>
    <p:extLst>
      <p:ext uri="{BB962C8B-B14F-4D97-AF65-F5344CB8AC3E}">
        <p14:creationId xmlns:p14="http://schemas.microsoft.com/office/powerpoint/2010/main" val="1606762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sz="2800"/>
            </a:lvl1pPr>
          </a:lstStyle>
          <a:p>
            <a:r>
              <a:rPr lang="nl-NL" dirty="0"/>
              <a:t>Titel </a:t>
            </a:r>
            <a:r>
              <a:rPr lang="nl-NL" dirty="0" err="1"/>
              <a:t>volgblad</a:t>
            </a:r>
            <a:r>
              <a:rPr lang="nl-NL" dirty="0"/>
              <a:t> </a:t>
            </a:r>
            <a:r>
              <a:rPr lang="nl-NL" dirty="0" err="1"/>
              <a:t>Arial</a:t>
            </a:r>
            <a:r>
              <a:rPr lang="nl-NL" dirty="0"/>
              <a:t> 28pt</a:t>
            </a:r>
          </a:p>
        </p:txBody>
      </p:sp>
      <p:sp>
        <p:nvSpPr>
          <p:cNvPr id="3" name="Tijdelijke aanduiding voor inhoud 2"/>
          <p:cNvSpPr>
            <a:spLocks noGrp="1"/>
          </p:cNvSpPr>
          <p:nvPr>
            <p:ph idx="1" hasCustomPrompt="1"/>
          </p:nvPr>
        </p:nvSpPr>
        <p:spPr/>
        <p:txBody>
          <a:bodyPr/>
          <a:lstStyle>
            <a:lvl1pPr>
              <a:defRPr sz="2400">
                <a:latin typeface="Arial"/>
                <a:cs typeface="Arial"/>
              </a:defRPr>
            </a:lvl1pPr>
            <a:lvl2pPr>
              <a:defRPr sz="2000"/>
            </a:lvl2pPr>
          </a:lstStyle>
          <a:p>
            <a:pPr lvl="0"/>
            <a:r>
              <a:rPr lang="nl-NL" dirty="0"/>
              <a:t>Klik om de tekststijl van het sjabloon te bewerken</a:t>
            </a:r>
          </a:p>
          <a:p>
            <a:pPr lvl="1"/>
            <a:r>
              <a:rPr lang="nl-NL" dirty="0"/>
              <a:t>Tweede niveau</a:t>
            </a:r>
          </a:p>
        </p:txBody>
      </p:sp>
      <p:sp>
        <p:nvSpPr>
          <p:cNvPr id="7" name="Tijdelijke aanduiding voor voettekst 4"/>
          <p:cNvSpPr>
            <a:spLocks noGrp="1"/>
          </p:cNvSpPr>
          <p:nvPr>
            <p:ph type="ftr" sz="quarter" idx="11"/>
          </p:nvPr>
        </p:nvSpPr>
        <p:spPr>
          <a:xfrm>
            <a:off x="1912139" y="4630341"/>
            <a:ext cx="4870548" cy="273844"/>
          </a:xfrm>
          <a:prstGeom prst="rect">
            <a:avLst/>
          </a:prstGeom>
        </p:spPr>
        <p:txBody>
          <a:bodyPr/>
          <a:lstStyle/>
          <a:p>
            <a:endParaRPr lang="nl-NL" dirty="0"/>
          </a:p>
        </p:txBody>
      </p:sp>
      <p:sp>
        <p:nvSpPr>
          <p:cNvPr id="8" name="Tijdelijke aanduiding voor dianummer 5"/>
          <p:cNvSpPr>
            <a:spLocks noGrp="1"/>
          </p:cNvSpPr>
          <p:nvPr>
            <p:ph type="sldNum" sz="quarter" idx="12"/>
          </p:nvPr>
        </p:nvSpPr>
        <p:spPr>
          <a:xfrm>
            <a:off x="6970292" y="4641986"/>
            <a:ext cx="829797" cy="273844"/>
          </a:xfrm>
          <a:prstGeom prst="rect">
            <a:avLst/>
          </a:prstGeom>
        </p:spPr>
        <p:txBody>
          <a:bodyPr/>
          <a:lstStyle/>
          <a:p>
            <a:fld id="{CC1A7FFB-7E9A-E347-8F80-8E2C647B3625}" type="slidenum">
              <a:rPr lang="nl-NL"/>
              <a:t>‹nr.›</a:t>
            </a:fld>
            <a:endParaRPr lang="nl-NL"/>
          </a:p>
        </p:txBody>
      </p:sp>
    </p:spTree>
    <p:extLst>
      <p:ext uri="{BB962C8B-B14F-4D97-AF65-F5344CB8AC3E}">
        <p14:creationId xmlns:p14="http://schemas.microsoft.com/office/powerpoint/2010/main" val="413062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33400" y="843558"/>
            <a:ext cx="8153400" cy="3780420"/>
          </a:xfrm>
        </p:spPr>
        <p:txBody>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7" name="Tijdelijke aanduiding voor voettekst 4"/>
          <p:cNvSpPr>
            <a:spLocks noGrp="1"/>
          </p:cNvSpPr>
          <p:nvPr>
            <p:ph type="ftr" sz="quarter" idx="3"/>
          </p:nvPr>
        </p:nvSpPr>
        <p:spPr>
          <a:xfrm>
            <a:off x="1835696" y="4785996"/>
            <a:ext cx="6336704" cy="273844"/>
          </a:xfrm>
          <a:prstGeom prst="rect">
            <a:avLst/>
          </a:prstGeom>
        </p:spPr>
        <p:txBody>
          <a:bodyPr vert="horz" lIns="91440" tIns="45720" rIns="91440" bIns="45720" rtlCol="0" anchor="ctr"/>
          <a:lstStyle>
            <a:lvl1pPr algn="l">
              <a:defRPr sz="900">
                <a:solidFill>
                  <a:schemeClr val="tx1">
                    <a:tint val="75000"/>
                  </a:schemeClr>
                </a:solidFill>
                <a:latin typeface="Fontys Frutiger"/>
              </a:defRPr>
            </a:lvl1pPr>
          </a:lstStyle>
          <a:p>
            <a:pPr algn="r"/>
            <a:r>
              <a:rPr lang="nl-NL" dirty="0" smtClean="0"/>
              <a:t>Voettekst</a:t>
            </a:r>
            <a:endParaRPr lang="nl-NL" dirty="0"/>
          </a:p>
        </p:txBody>
      </p:sp>
      <p:sp>
        <p:nvSpPr>
          <p:cNvPr id="8" name="Tijdelijke aanduiding voor dianummer 5"/>
          <p:cNvSpPr>
            <a:spLocks noGrp="1"/>
          </p:cNvSpPr>
          <p:nvPr>
            <p:ph type="sldNum" sz="quarter" idx="4"/>
          </p:nvPr>
        </p:nvSpPr>
        <p:spPr>
          <a:xfrm>
            <a:off x="8172400" y="4785996"/>
            <a:ext cx="514400" cy="273844"/>
          </a:xfrm>
          <a:prstGeom prst="rect">
            <a:avLst/>
          </a:prstGeom>
        </p:spPr>
        <p:txBody>
          <a:bodyPr vert="horz" lIns="91440" tIns="45720" rIns="91440" bIns="45720" rtlCol="0" anchor="ctr"/>
          <a:lstStyle>
            <a:lvl1pPr algn="r">
              <a:defRPr sz="900">
                <a:solidFill>
                  <a:schemeClr val="tx1">
                    <a:tint val="75000"/>
                  </a:schemeClr>
                </a:solidFill>
                <a:latin typeface="Fontys Frutiger"/>
              </a:defRPr>
            </a:lvl1pPr>
          </a:lstStyle>
          <a:p>
            <a:fld id="{513CBD93-3318-4B48-B3BC-79E8361AB13D}" type="slidenum">
              <a:rPr lang="nl-NL" smtClean="0"/>
              <a:pPr/>
              <a:t>‹nr.›</a:t>
            </a:fld>
            <a:endParaRPr lang="nl-NL" dirty="0"/>
          </a:p>
        </p:txBody>
      </p:sp>
      <p:pic>
        <p:nvPicPr>
          <p:cNvPr id="4" name="Afbeelding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16216" y="4806221"/>
            <a:ext cx="2304256" cy="255368"/>
          </a:xfrm>
          <a:prstGeom prst="rect">
            <a:avLst/>
          </a:prstGeom>
        </p:spPr>
      </p:pic>
    </p:spTree>
    <p:extLst>
      <p:ext uri="{BB962C8B-B14F-4D97-AF65-F5344CB8AC3E}">
        <p14:creationId xmlns:p14="http://schemas.microsoft.com/office/powerpoint/2010/main" val="129905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Aangepaste indelin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0"/>
          </p:nvPr>
        </p:nvSpPr>
        <p:spPr/>
        <p:txBody>
          <a:bodyPr/>
          <a:lstStyle/>
          <a:p>
            <a:pPr algn="r"/>
            <a:r>
              <a:rPr lang="nl-NL" dirty="0" smtClean="0"/>
              <a:t>Voettekst</a:t>
            </a:r>
            <a:endParaRPr lang="nl-NL" dirty="0"/>
          </a:p>
        </p:txBody>
      </p:sp>
      <p:sp>
        <p:nvSpPr>
          <p:cNvPr id="4" name="Tijdelijke aanduiding voor dianummer 3"/>
          <p:cNvSpPr>
            <a:spLocks noGrp="1"/>
          </p:cNvSpPr>
          <p:nvPr>
            <p:ph type="sldNum" sz="quarter" idx="11"/>
          </p:nvPr>
        </p:nvSpPr>
        <p:spPr/>
        <p:txBody>
          <a:bodyPr/>
          <a:lstStyle/>
          <a:p>
            <a:fld id="{513CBD93-3318-4B48-B3BC-79E8361AB13D}" type="slidenum">
              <a:rPr lang="nl-NL" smtClean="0"/>
              <a:pPr/>
              <a:t>‹nr.›</a:t>
            </a:fld>
            <a:endParaRPr lang="nl-NL" dirty="0"/>
          </a:p>
        </p:txBody>
      </p:sp>
      <p:pic>
        <p:nvPicPr>
          <p:cNvPr id="5" name="Afbeelding 4" descr="ppt-DGsheet3-NL_studievoorl.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2906"/>
          </a:xfrm>
          <a:prstGeom prst="rect">
            <a:avLst/>
          </a:prstGeom>
        </p:spPr>
      </p:pic>
    </p:spTree>
    <p:extLst>
      <p:ext uri="{BB962C8B-B14F-4D97-AF65-F5344CB8AC3E}">
        <p14:creationId xmlns:p14="http://schemas.microsoft.com/office/powerpoint/2010/main" val="3248412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nl-NL"/>
              <a:t>Klik om stijl te bewerken</a:t>
            </a:r>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9352B002-1032-497A-A690-67428BD6A599}" type="datetimeFigureOut">
              <a:rPr lang="nl-NL" smtClean="0"/>
              <a:t>21-5-2019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151982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ormAutofit/>
          </a:bodyPr>
          <a:lstStyle>
            <a:lvl1pPr>
              <a:defRPr sz="2800"/>
            </a:lvl1pPr>
          </a:lstStyle>
          <a:p>
            <a:r>
              <a:rPr lang="nl-NL" dirty="0"/>
              <a:t>Titel </a:t>
            </a:r>
            <a:r>
              <a:rPr lang="nl-NL" dirty="0" err="1"/>
              <a:t>volgblad</a:t>
            </a:r>
            <a:r>
              <a:rPr lang="nl-NL" dirty="0"/>
              <a:t> </a:t>
            </a:r>
            <a:r>
              <a:rPr lang="nl-NL" dirty="0" err="1"/>
              <a:t>Arial</a:t>
            </a:r>
            <a:r>
              <a:rPr lang="nl-NL" dirty="0"/>
              <a:t> 28pt</a:t>
            </a:r>
          </a:p>
        </p:txBody>
      </p:sp>
      <p:sp>
        <p:nvSpPr>
          <p:cNvPr id="3" name="Tijdelijke aanduiding voor inhoud 2"/>
          <p:cNvSpPr>
            <a:spLocks noGrp="1"/>
          </p:cNvSpPr>
          <p:nvPr>
            <p:ph sz="half" idx="1"/>
          </p:nvPr>
        </p:nvSpPr>
        <p:spPr>
          <a:xfrm>
            <a:off x="457200" y="1200151"/>
            <a:ext cx="4038600" cy="2894954"/>
          </a:xfrm>
        </p:spPr>
        <p:txBody>
          <a:bodyPr>
            <a:normAutofit/>
          </a:bodyPr>
          <a:lstStyle>
            <a:lvl1pPr>
              <a:defRPr sz="2000">
                <a:latin typeface="Arial"/>
                <a:cs typeface="Arial"/>
              </a:defRPr>
            </a:lvl1pPr>
            <a:lvl2pPr>
              <a:defRPr sz="1800">
                <a:latin typeface="Arial"/>
                <a:cs typeface="Aria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p:txBody>
      </p:sp>
      <p:sp>
        <p:nvSpPr>
          <p:cNvPr id="4" name="Tijdelijke aanduiding voor inhoud 3"/>
          <p:cNvSpPr>
            <a:spLocks noGrp="1"/>
          </p:cNvSpPr>
          <p:nvPr>
            <p:ph sz="half" idx="2"/>
          </p:nvPr>
        </p:nvSpPr>
        <p:spPr>
          <a:xfrm>
            <a:off x="4648200" y="1200150"/>
            <a:ext cx="4038600" cy="2894955"/>
          </a:xfrm>
        </p:spPr>
        <p:txBody>
          <a:bodyPr>
            <a:normAutofit/>
          </a:bodyPr>
          <a:lstStyle>
            <a:lvl1pPr>
              <a:defRPr sz="2000">
                <a:latin typeface="Arial"/>
                <a:cs typeface="Arial"/>
              </a:defRPr>
            </a:lvl1pPr>
            <a:lvl2pPr>
              <a:defRPr sz="1800">
                <a:latin typeface="Arial"/>
                <a:cs typeface="Aria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p:txBody>
      </p:sp>
      <p:sp>
        <p:nvSpPr>
          <p:cNvPr id="8" name="Tijdelijke aanduiding voor voettekst 4"/>
          <p:cNvSpPr>
            <a:spLocks noGrp="1"/>
          </p:cNvSpPr>
          <p:nvPr>
            <p:ph type="ftr" sz="quarter" idx="11"/>
          </p:nvPr>
        </p:nvSpPr>
        <p:spPr>
          <a:xfrm>
            <a:off x="1912139" y="4630341"/>
            <a:ext cx="4870548" cy="273844"/>
          </a:xfrm>
          <a:prstGeom prst="rect">
            <a:avLst/>
          </a:prstGeom>
        </p:spPr>
        <p:txBody>
          <a:bodyPr/>
          <a:lstStyle/>
          <a:p>
            <a:endParaRPr lang="nl-NL" dirty="0"/>
          </a:p>
        </p:txBody>
      </p:sp>
      <p:sp>
        <p:nvSpPr>
          <p:cNvPr id="9" name="Tijdelijke aanduiding voor dianummer 5"/>
          <p:cNvSpPr>
            <a:spLocks noGrp="1"/>
          </p:cNvSpPr>
          <p:nvPr>
            <p:ph type="sldNum" sz="quarter" idx="12"/>
          </p:nvPr>
        </p:nvSpPr>
        <p:spPr>
          <a:xfrm>
            <a:off x="6970292" y="4641986"/>
            <a:ext cx="829797" cy="273844"/>
          </a:xfrm>
          <a:prstGeom prst="rect">
            <a:avLst/>
          </a:prstGeom>
        </p:spPr>
        <p:txBody>
          <a:bodyPr/>
          <a:lstStyle/>
          <a:p>
            <a:fld id="{CC1A7FFB-7E9A-E347-8F80-8E2C647B3625}" type="slidenum">
              <a:rPr lang="nl-NL"/>
              <a:t>‹nr.›</a:t>
            </a:fld>
            <a:endParaRPr lang="nl-NL"/>
          </a:p>
        </p:txBody>
      </p:sp>
    </p:spTree>
    <p:extLst>
      <p:ext uri="{BB962C8B-B14F-4D97-AF65-F5344CB8AC3E}">
        <p14:creationId xmlns:p14="http://schemas.microsoft.com/office/powerpoint/2010/main" val="298027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ormAutofit/>
          </a:bodyPr>
          <a:lstStyle>
            <a:lvl1pPr>
              <a:defRPr sz="2800"/>
            </a:lvl1pPr>
          </a:lstStyle>
          <a:p>
            <a:r>
              <a:rPr lang="nl-NL" dirty="0"/>
              <a:t>Titel </a:t>
            </a:r>
            <a:r>
              <a:rPr lang="nl-NL" dirty="0" err="1"/>
              <a:t>volgblad</a:t>
            </a:r>
            <a:r>
              <a:rPr lang="nl-NL" dirty="0"/>
              <a:t> </a:t>
            </a:r>
            <a:r>
              <a:rPr lang="nl-NL" dirty="0" err="1"/>
              <a:t>Arial</a:t>
            </a:r>
            <a:r>
              <a:rPr lang="nl-NL" dirty="0"/>
              <a:t> 28pt</a:t>
            </a:r>
          </a:p>
        </p:txBody>
      </p:sp>
      <p:sp>
        <p:nvSpPr>
          <p:cNvPr id="4" name="Tijdelijke aanduiding voor inhoud 3"/>
          <p:cNvSpPr>
            <a:spLocks noGrp="1"/>
          </p:cNvSpPr>
          <p:nvPr>
            <p:ph sz="half" idx="2"/>
          </p:nvPr>
        </p:nvSpPr>
        <p:spPr>
          <a:xfrm>
            <a:off x="457200" y="1285598"/>
            <a:ext cx="4040188" cy="2962275"/>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p:txBody>
      </p:sp>
      <p:sp>
        <p:nvSpPr>
          <p:cNvPr id="6" name="Tijdelijke aanduiding voor inhoud 5"/>
          <p:cNvSpPr>
            <a:spLocks noGrp="1"/>
          </p:cNvSpPr>
          <p:nvPr>
            <p:ph sz="quarter" idx="4"/>
          </p:nvPr>
        </p:nvSpPr>
        <p:spPr>
          <a:xfrm>
            <a:off x="4645025" y="1285598"/>
            <a:ext cx="4041775" cy="2962275"/>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p:txBody>
      </p:sp>
      <p:sp>
        <p:nvSpPr>
          <p:cNvPr id="7" name="Tijdelijke aanduiding voor datum 6"/>
          <p:cNvSpPr>
            <a:spLocks noGrp="1"/>
          </p:cNvSpPr>
          <p:nvPr>
            <p:ph type="dt" sz="half" idx="10"/>
          </p:nvPr>
        </p:nvSpPr>
        <p:spPr>
          <a:xfrm>
            <a:off x="457200" y="4767263"/>
            <a:ext cx="2133600" cy="274637"/>
          </a:xfrm>
          <a:prstGeom prst="rect">
            <a:avLst/>
          </a:prstGeom>
        </p:spPr>
        <p:txBody>
          <a:bodyPr/>
          <a:lstStyle/>
          <a:p>
            <a:fld id="{4ED2B493-C1EE-714C-B8A9-F38F4D8CE6E7}" type="datetimeFigureOut">
              <a:rPr lang="nl-NL" smtClean="0"/>
              <a:t>21-5-2019</a:t>
            </a:fld>
            <a:endParaRPr lang="nl-NL" dirty="0"/>
          </a:p>
        </p:txBody>
      </p:sp>
      <p:sp>
        <p:nvSpPr>
          <p:cNvPr id="8" name="Tijdelijke aanduiding voor voettekst 7"/>
          <p:cNvSpPr>
            <a:spLocks noGrp="1"/>
          </p:cNvSpPr>
          <p:nvPr>
            <p:ph type="ftr" sz="quarter" idx="11"/>
          </p:nvPr>
        </p:nvSpPr>
        <p:spPr>
          <a:xfrm>
            <a:off x="1738642" y="4767263"/>
            <a:ext cx="4281158" cy="274637"/>
          </a:xfrm>
          <a:prstGeom prst="rect">
            <a:avLst/>
          </a:prstGeom>
        </p:spPr>
        <p:txBody>
          <a:bodyPr/>
          <a:lstStyle/>
          <a:p>
            <a:endParaRPr lang="nl-NL"/>
          </a:p>
        </p:txBody>
      </p:sp>
      <p:sp>
        <p:nvSpPr>
          <p:cNvPr id="9" name="Tijdelijke aanduiding voor dianummer 8"/>
          <p:cNvSpPr>
            <a:spLocks noGrp="1"/>
          </p:cNvSpPr>
          <p:nvPr>
            <p:ph type="sldNum" sz="quarter" idx="12"/>
          </p:nvPr>
        </p:nvSpPr>
        <p:spPr>
          <a:xfrm>
            <a:off x="6553200" y="4767263"/>
            <a:ext cx="1610267" cy="274637"/>
          </a:xfrm>
          <a:prstGeom prst="rect">
            <a:avLst/>
          </a:prstGeom>
        </p:spPr>
        <p:txBody>
          <a:bodyPr/>
          <a:lstStyle/>
          <a:p>
            <a:fld id="{F3BC6476-EA18-C04A-BD06-B622CA55CE7C}" type="slidenum">
              <a:rPr lang="nl-NL" smtClean="0"/>
              <a:t>‹nr.›</a:t>
            </a:fld>
            <a:endParaRPr lang="nl-NL"/>
          </a:p>
        </p:txBody>
      </p:sp>
    </p:spTree>
    <p:extLst>
      <p:ext uri="{BB962C8B-B14F-4D97-AF65-F5344CB8AC3E}">
        <p14:creationId xmlns:p14="http://schemas.microsoft.com/office/powerpoint/2010/main" val="357815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450"/>
          </a:xfrm>
        </p:spPr>
        <p:txBody>
          <a:bodyPr anchor="b">
            <a:noAutofit/>
          </a:bodyPr>
          <a:lstStyle>
            <a:lvl1pPr algn="l">
              <a:defRPr sz="2000" b="1"/>
            </a:lvl1pPr>
          </a:lstStyle>
          <a:p>
            <a:r>
              <a:rPr lang="nl-NL"/>
              <a:t>Klik om de stijl te bewerken</a:t>
            </a:r>
            <a:endParaRPr lang="nl-NL" dirty="0"/>
          </a:p>
        </p:txBody>
      </p:sp>
      <p:sp>
        <p:nvSpPr>
          <p:cNvPr id="3" name="Tijdelijke aanduiding voor afbeelding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NL" dirty="0"/>
          </a:p>
        </p:txBody>
      </p:sp>
      <p:sp>
        <p:nvSpPr>
          <p:cNvPr id="4" name="Tijdelijke aanduiding voor tekst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Tree>
    <p:extLst>
      <p:ext uri="{BB962C8B-B14F-4D97-AF65-F5344CB8AC3E}">
        <p14:creationId xmlns:p14="http://schemas.microsoft.com/office/powerpoint/2010/main" val="322093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elblad_NL">
    <p:spTree>
      <p:nvGrpSpPr>
        <p:cNvPr id="1" name=""/>
        <p:cNvGrpSpPr/>
        <p:nvPr/>
      </p:nvGrpSpPr>
      <p:grpSpPr>
        <a:xfrm>
          <a:off x="0" y="0"/>
          <a:ext cx="0" cy="0"/>
          <a:chOff x="0" y="0"/>
          <a:chExt cx="0" cy="0"/>
        </a:xfrm>
      </p:grpSpPr>
      <p:pic>
        <p:nvPicPr>
          <p:cNvPr id="3" name="Afbeelding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7" y="2029"/>
            <a:ext cx="9134075" cy="5139440"/>
          </a:xfrm>
          <a:prstGeom prst="rect">
            <a:avLst/>
          </a:prstGeom>
        </p:spPr>
      </p:pic>
      <p:sp>
        <p:nvSpPr>
          <p:cNvPr id="9" name="Tijdelijke aanduiding voor voettekst 5"/>
          <p:cNvSpPr>
            <a:spLocks noGrp="1"/>
          </p:cNvSpPr>
          <p:nvPr>
            <p:ph type="ftr" sz="quarter" idx="11"/>
          </p:nvPr>
        </p:nvSpPr>
        <p:spPr>
          <a:xfrm>
            <a:off x="1492468" y="4630341"/>
            <a:ext cx="6366115" cy="273844"/>
          </a:xfrm>
          <a:prstGeom prst="rect">
            <a:avLst/>
          </a:prstGeom>
        </p:spPr>
        <p:txBody>
          <a:bodyPr/>
          <a:lstStyle>
            <a:lvl1pPr>
              <a:defRPr>
                <a:solidFill>
                  <a:srgbClr val="FFFFFF"/>
                </a:solidFill>
              </a:defRPr>
            </a:lvl1pPr>
          </a:lstStyle>
          <a:p>
            <a:endParaRPr lang="nl-NL" dirty="0"/>
          </a:p>
        </p:txBody>
      </p:sp>
      <p:sp>
        <p:nvSpPr>
          <p:cNvPr id="10" name="Tijdelijke aanduiding voor dianummer 6"/>
          <p:cNvSpPr>
            <a:spLocks noGrp="1"/>
          </p:cNvSpPr>
          <p:nvPr>
            <p:ph type="sldNum" sz="quarter" idx="12"/>
          </p:nvPr>
        </p:nvSpPr>
        <p:spPr>
          <a:xfrm>
            <a:off x="8046189" y="4641986"/>
            <a:ext cx="829797" cy="273844"/>
          </a:xfrm>
          <a:prstGeom prst="rect">
            <a:avLst/>
          </a:prstGeom>
        </p:spPr>
        <p:txBody>
          <a:bodyPr/>
          <a:lstStyle>
            <a:lvl1pPr>
              <a:defRPr>
                <a:solidFill>
                  <a:srgbClr val="FFFFFF"/>
                </a:solidFill>
              </a:defRPr>
            </a:lvl1pPr>
          </a:lstStyle>
          <a:p>
            <a:fld id="{CC1A7FFB-7E9A-E347-8F80-8E2C647B3625}" type="slidenum">
              <a:rPr lang="nl-NL"/>
              <a:pPr/>
              <a:t>‹nr.›</a:t>
            </a:fld>
            <a:endParaRPr lang="nl-NL"/>
          </a:p>
        </p:txBody>
      </p:sp>
      <p:sp>
        <p:nvSpPr>
          <p:cNvPr id="2" name="Titel 1"/>
          <p:cNvSpPr>
            <a:spLocks noGrp="1"/>
          </p:cNvSpPr>
          <p:nvPr>
            <p:ph type="title"/>
          </p:nvPr>
        </p:nvSpPr>
        <p:spPr>
          <a:xfrm>
            <a:off x="1492468" y="1400775"/>
            <a:ext cx="7383518" cy="857250"/>
          </a:xfrm>
        </p:spPr>
        <p:txBody>
          <a:bodyPr/>
          <a:lstStyle/>
          <a:p>
            <a:r>
              <a:rPr lang="nl-NL"/>
              <a:t>Klik om de stijl te bewerken</a:t>
            </a:r>
            <a:endParaRPr lang="nl-NL" dirty="0"/>
          </a:p>
        </p:txBody>
      </p:sp>
      <p:sp>
        <p:nvSpPr>
          <p:cNvPr id="12" name="Tijdelijke aanduiding voor inhoud 2"/>
          <p:cNvSpPr>
            <a:spLocks noGrp="1"/>
          </p:cNvSpPr>
          <p:nvPr>
            <p:ph idx="1" hasCustomPrompt="1"/>
          </p:nvPr>
        </p:nvSpPr>
        <p:spPr>
          <a:xfrm>
            <a:off x="1492468" y="2221509"/>
            <a:ext cx="7383518" cy="2192807"/>
          </a:xfrm>
        </p:spPr>
        <p:txBody>
          <a:bodyPr/>
          <a:lstStyle>
            <a:lvl1pPr>
              <a:defRPr sz="2400">
                <a:latin typeface="Arial"/>
                <a:cs typeface="Arial"/>
              </a:defRPr>
            </a:lvl1pPr>
            <a:lvl2pPr>
              <a:defRPr sz="2000"/>
            </a:lvl2pPr>
          </a:lstStyle>
          <a:p>
            <a:pPr lvl="0"/>
            <a:r>
              <a:rPr lang="nl-NL" dirty="0"/>
              <a:t>Klik om de tekststijl van het sjabloon te bewerken</a:t>
            </a:r>
          </a:p>
          <a:p>
            <a:pPr lvl="1"/>
            <a:r>
              <a:rPr lang="nl-NL" dirty="0"/>
              <a:t>Tweede niveau</a:t>
            </a:r>
          </a:p>
        </p:txBody>
      </p:sp>
    </p:spTree>
    <p:extLst>
      <p:ext uri="{BB962C8B-B14F-4D97-AF65-F5344CB8AC3E}">
        <p14:creationId xmlns:p14="http://schemas.microsoft.com/office/powerpoint/2010/main" val="3480479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elblad_NL">
    <p:spTree>
      <p:nvGrpSpPr>
        <p:cNvPr id="1" name=""/>
        <p:cNvGrpSpPr/>
        <p:nvPr/>
      </p:nvGrpSpPr>
      <p:grpSpPr>
        <a:xfrm>
          <a:off x="0" y="0"/>
          <a:ext cx="0" cy="0"/>
          <a:chOff x="0" y="0"/>
          <a:chExt cx="0" cy="0"/>
        </a:xfrm>
      </p:grpSpPr>
      <p:pic>
        <p:nvPicPr>
          <p:cNvPr id="3" name="Afbeelding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7" y="2029"/>
            <a:ext cx="9134075" cy="5139439"/>
          </a:xfrm>
          <a:prstGeom prst="rect">
            <a:avLst/>
          </a:prstGeom>
        </p:spPr>
      </p:pic>
      <p:sp>
        <p:nvSpPr>
          <p:cNvPr id="9" name="Tijdelijke aanduiding voor voettekst 5"/>
          <p:cNvSpPr>
            <a:spLocks noGrp="1"/>
          </p:cNvSpPr>
          <p:nvPr>
            <p:ph type="ftr" sz="quarter" idx="11"/>
          </p:nvPr>
        </p:nvSpPr>
        <p:spPr>
          <a:xfrm>
            <a:off x="1492468" y="4630341"/>
            <a:ext cx="6366115" cy="273844"/>
          </a:xfrm>
          <a:prstGeom prst="rect">
            <a:avLst/>
          </a:prstGeom>
        </p:spPr>
        <p:txBody>
          <a:bodyPr/>
          <a:lstStyle>
            <a:lvl1pPr>
              <a:defRPr>
                <a:solidFill>
                  <a:srgbClr val="FFFFFF"/>
                </a:solidFill>
              </a:defRPr>
            </a:lvl1pPr>
          </a:lstStyle>
          <a:p>
            <a:endParaRPr lang="nl-NL" dirty="0"/>
          </a:p>
        </p:txBody>
      </p:sp>
      <p:sp>
        <p:nvSpPr>
          <p:cNvPr id="10" name="Tijdelijke aanduiding voor dianummer 6"/>
          <p:cNvSpPr>
            <a:spLocks noGrp="1"/>
          </p:cNvSpPr>
          <p:nvPr>
            <p:ph type="sldNum" sz="quarter" idx="12"/>
          </p:nvPr>
        </p:nvSpPr>
        <p:spPr>
          <a:xfrm>
            <a:off x="8046189" y="4641986"/>
            <a:ext cx="829797" cy="273844"/>
          </a:xfrm>
          <a:prstGeom prst="rect">
            <a:avLst/>
          </a:prstGeom>
        </p:spPr>
        <p:txBody>
          <a:bodyPr/>
          <a:lstStyle>
            <a:lvl1pPr>
              <a:defRPr>
                <a:solidFill>
                  <a:srgbClr val="FFFFFF"/>
                </a:solidFill>
              </a:defRPr>
            </a:lvl1pPr>
          </a:lstStyle>
          <a:p>
            <a:fld id="{CC1A7FFB-7E9A-E347-8F80-8E2C647B3625}" type="slidenum">
              <a:rPr lang="nl-NL"/>
              <a:pPr/>
              <a:t>‹nr.›</a:t>
            </a:fld>
            <a:endParaRPr lang="nl-NL"/>
          </a:p>
        </p:txBody>
      </p:sp>
      <p:sp>
        <p:nvSpPr>
          <p:cNvPr id="2" name="Titel 1"/>
          <p:cNvSpPr>
            <a:spLocks noGrp="1"/>
          </p:cNvSpPr>
          <p:nvPr>
            <p:ph type="title"/>
          </p:nvPr>
        </p:nvSpPr>
        <p:spPr>
          <a:xfrm>
            <a:off x="1492468" y="1400775"/>
            <a:ext cx="7383518" cy="857250"/>
          </a:xfrm>
        </p:spPr>
        <p:txBody>
          <a:bodyPr/>
          <a:lstStyle/>
          <a:p>
            <a:r>
              <a:rPr lang="nl-NL"/>
              <a:t>Klik om de stijl te bewerken</a:t>
            </a:r>
            <a:endParaRPr lang="nl-NL" dirty="0"/>
          </a:p>
        </p:txBody>
      </p:sp>
      <p:sp>
        <p:nvSpPr>
          <p:cNvPr id="12" name="Tijdelijke aanduiding voor inhoud 2"/>
          <p:cNvSpPr>
            <a:spLocks noGrp="1"/>
          </p:cNvSpPr>
          <p:nvPr>
            <p:ph idx="1" hasCustomPrompt="1"/>
          </p:nvPr>
        </p:nvSpPr>
        <p:spPr>
          <a:xfrm>
            <a:off x="1492468" y="2221509"/>
            <a:ext cx="7383518" cy="2192807"/>
          </a:xfrm>
        </p:spPr>
        <p:txBody>
          <a:bodyPr/>
          <a:lstStyle>
            <a:lvl1pPr>
              <a:defRPr sz="2400">
                <a:latin typeface="Arial"/>
                <a:cs typeface="Arial"/>
              </a:defRPr>
            </a:lvl1pPr>
            <a:lvl2pPr>
              <a:defRPr sz="2000"/>
            </a:lvl2pPr>
          </a:lstStyle>
          <a:p>
            <a:pPr lvl="0"/>
            <a:r>
              <a:rPr lang="nl-NL" dirty="0"/>
              <a:t>Klik om de tekststijl van het sjabloon te bewerken</a:t>
            </a:r>
          </a:p>
          <a:p>
            <a:pPr lvl="1"/>
            <a:r>
              <a:rPr lang="nl-NL" dirty="0"/>
              <a:t>Tweede niveau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ee objecten">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4" y="2029"/>
            <a:ext cx="9134075" cy="5139440"/>
          </a:xfrm>
          <a:prstGeom prst="rect">
            <a:avLst/>
          </a:prstGeom>
        </p:spPr>
      </p:pic>
      <p:sp>
        <p:nvSpPr>
          <p:cNvPr id="8" name="Tijdelijke aanduiding voor voettekst 4"/>
          <p:cNvSpPr>
            <a:spLocks noGrp="1"/>
          </p:cNvSpPr>
          <p:nvPr>
            <p:ph type="ftr" sz="quarter" idx="11"/>
          </p:nvPr>
        </p:nvSpPr>
        <p:spPr>
          <a:xfrm>
            <a:off x="1676400" y="4630341"/>
            <a:ext cx="6182182" cy="273844"/>
          </a:xfrm>
          <a:prstGeom prst="rect">
            <a:avLst/>
          </a:prstGeom>
        </p:spPr>
        <p:txBody>
          <a:bodyPr/>
          <a:lstStyle/>
          <a:p>
            <a:endParaRPr lang="nl-NL" dirty="0"/>
          </a:p>
        </p:txBody>
      </p:sp>
      <p:sp>
        <p:nvSpPr>
          <p:cNvPr id="9" name="Tijdelijke aanduiding voor dianummer 5"/>
          <p:cNvSpPr>
            <a:spLocks noGrp="1"/>
          </p:cNvSpPr>
          <p:nvPr>
            <p:ph type="sldNum" sz="quarter" idx="12"/>
          </p:nvPr>
        </p:nvSpPr>
        <p:spPr>
          <a:xfrm>
            <a:off x="8046187" y="4641986"/>
            <a:ext cx="829797" cy="273844"/>
          </a:xfrm>
          <a:prstGeom prst="rect">
            <a:avLst/>
          </a:prstGeom>
        </p:spPr>
        <p:txBody>
          <a:bodyPr/>
          <a:lstStyle/>
          <a:p>
            <a:fld id="{CC1A7FFB-7E9A-E347-8F80-8E2C647B3625}" type="slidenum">
              <a:rPr lang="nl-NL"/>
              <a:t>‹nr.›</a:t>
            </a:fld>
            <a:endParaRPr lang="nl-NL"/>
          </a:p>
        </p:txBody>
      </p:sp>
      <p:sp>
        <p:nvSpPr>
          <p:cNvPr id="13" name="Titel 1"/>
          <p:cNvSpPr>
            <a:spLocks noGrp="1"/>
          </p:cNvSpPr>
          <p:nvPr>
            <p:ph type="title"/>
          </p:nvPr>
        </p:nvSpPr>
        <p:spPr>
          <a:xfrm>
            <a:off x="1676400" y="1204346"/>
            <a:ext cx="7199586" cy="857250"/>
          </a:xfrm>
        </p:spPr>
        <p:txBody>
          <a:bodyPr/>
          <a:lstStyle>
            <a:lvl1pPr algn="r">
              <a:defRPr/>
            </a:lvl1pPr>
          </a:lstStyle>
          <a:p>
            <a:r>
              <a:rPr lang="nl-NL"/>
              <a:t>Klik om de stijl te bewerken</a:t>
            </a:r>
            <a:endParaRPr lang="nl-NL" dirty="0"/>
          </a:p>
        </p:txBody>
      </p:sp>
      <p:sp>
        <p:nvSpPr>
          <p:cNvPr id="14" name="Tijdelijke aanduiding voor inhoud 2"/>
          <p:cNvSpPr>
            <a:spLocks noGrp="1"/>
          </p:cNvSpPr>
          <p:nvPr>
            <p:ph idx="1" hasCustomPrompt="1"/>
          </p:nvPr>
        </p:nvSpPr>
        <p:spPr>
          <a:xfrm>
            <a:off x="1676400" y="2107096"/>
            <a:ext cx="7199586" cy="2447865"/>
          </a:xfrm>
        </p:spPr>
        <p:txBody>
          <a:bodyPr/>
          <a:lstStyle>
            <a:lvl1pPr algn="r">
              <a:defRPr sz="2400">
                <a:latin typeface="Arial"/>
                <a:cs typeface="Arial"/>
              </a:defRPr>
            </a:lvl1pPr>
            <a:lvl2pPr algn="r">
              <a:defRPr sz="2000"/>
            </a:lvl2pPr>
          </a:lstStyle>
          <a:p>
            <a:pPr lvl="0"/>
            <a:r>
              <a:rPr lang="nl-NL" dirty="0"/>
              <a:t>Klik om de tekststijl van het sjabloon te bewerken</a:t>
            </a:r>
          </a:p>
          <a:p>
            <a:pPr lvl="1"/>
            <a:r>
              <a:rPr lang="nl-NL" dirty="0"/>
              <a:t>Tweede niveau</a:t>
            </a:r>
          </a:p>
        </p:txBody>
      </p:sp>
    </p:spTree>
    <p:extLst>
      <p:ext uri="{BB962C8B-B14F-4D97-AF65-F5344CB8AC3E}">
        <p14:creationId xmlns:p14="http://schemas.microsoft.com/office/powerpoint/2010/main" val="437370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pic>
        <p:nvPicPr>
          <p:cNvPr id="5" name="Afbeelding 4" descr="ppt-algsheet_NLvariant-witte-schaduw.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2906"/>
          </a:xfrm>
          <a:prstGeom prst="rect">
            <a:avLst/>
          </a:prstGeom>
        </p:spPr>
      </p:pic>
      <p:sp>
        <p:nvSpPr>
          <p:cNvPr id="2" name="Titel 1"/>
          <p:cNvSpPr>
            <a:spLocks noGrp="1"/>
          </p:cNvSpPr>
          <p:nvPr>
            <p:ph type="title"/>
          </p:nvPr>
        </p:nvSpPr>
        <p:spPr>
          <a:xfrm>
            <a:off x="611560" y="1491630"/>
            <a:ext cx="8075240" cy="3080928"/>
          </a:xfrm>
          <a:prstGeom prst="rect">
            <a:avLst/>
          </a:prstGeom>
        </p:spPr>
        <p:txBody>
          <a:bodyPr/>
          <a:lstStyle>
            <a:lvl1pPr>
              <a:defRPr>
                <a:solidFill>
                  <a:schemeClr val="bg1"/>
                </a:solidFill>
              </a:defRPr>
            </a:lvl1pPr>
          </a:lstStyle>
          <a:p>
            <a:r>
              <a:rPr lang="en-US" dirty="0" err="1" smtClean="0"/>
              <a:t>Titelstijl</a:t>
            </a:r>
            <a:r>
              <a:rPr lang="en-US" dirty="0" smtClean="0"/>
              <a:t> van model </a:t>
            </a:r>
            <a:r>
              <a:rPr lang="en-US" dirty="0" err="1" smtClean="0"/>
              <a:t>bewerken</a:t>
            </a:r>
            <a:endParaRPr lang="nl-NL" dirty="0"/>
          </a:p>
        </p:txBody>
      </p:sp>
      <p:sp>
        <p:nvSpPr>
          <p:cNvPr id="6" name="Tijdelijke aanduiding voor voettekst 4"/>
          <p:cNvSpPr>
            <a:spLocks noGrp="1"/>
          </p:cNvSpPr>
          <p:nvPr>
            <p:ph type="ftr" sz="quarter" idx="3"/>
          </p:nvPr>
        </p:nvSpPr>
        <p:spPr>
          <a:xfrm>
            <a:off x="1835696" y="4785996"/>
            <a:ext cx="6336704" cy="273844"/>
          </a:xfrm>
          <a:prstGeom prst="rect">
            <a:avLst/>
          </a:prstGeom>
        </p:spPr>
        <p:txBody>
          <a:bodyPr vert="horz" lIns="91440" tIns="45720" rIns="91440" bIns="45720" rtlCol="0" anchor="ctr"/>
          <a:lstStyle>
            <a:lvl1pPr algn="l">
              <a:defRPr sz="900">
                <a:solidFill>
                  <a:schemeClr val="tx1">
                    <a:tint val="75000"/>
                  </a:schemeClr>
                </a:solidFill>
                <a:latin typeface="Fontys Frutiger"/>
              </a:defRPr>
            </a:lvl1pPr>
          </a:lstStyle>
          <a:p>
            <a:pPr algn="r"/>
            <a:r>
              <a:rPr lang="nl-NL" dirty="0" smtClean="0"/>
              <a:t>Voettekst</a:t>
            </a:r>
            <a:endParaRPr lang="nl-NL" dirty="0"/>
          </a:p>
        </p:txBody>
      </p:sp>
      <p:sp>
        <p:nvSpPr>
          <p:cNvPr id="7" name="Tijdelijke aanduiding voor dianummer 5"/>
          <p:cNvSpPr>
            <a:spLocks noGrp="1"/>
          </p:cNvSpPr>
          <p:nvPr>
            <p:ph type="sldNum" sz="quarter" idx="4"/>
          </p:nvPr>
        </p:nvSpPr>
        <p:spPr>
          <a:xfrm>
            <a:off x="8172400" y="4785996"/>
            <a:ext cx="514400" cy="273844"/>
          </a:xfrm>
          <a:prstGeom prst="rect">
            <a:avLst/>
          </a:prstGeom>
        </p:spPr>
        <p:txBody>
          <a:bodyPr vert="horz" lIns="91440" tIns="45720" rIns="91440" bIns="45720" rtlCol="0" anchor="ctr"/>
          <a:lstStyle>
            <a:lvl1pPr algn="r">
              <a:defRPr sz="900">
                <a:solidFill>
                  <a:schemeClr val="tx1">
                    <a:tint val="75000"/>
                  </a:schemeClr>
                </a:solidFill>
                <a:latin typeface="Fontys Frutiger"/>
              </a:defRPr>
            </a:lvl1pPr>
          </a:lstStyle>
          <a:p>
            <a:fld id="{513CBD93-3318-4B48-B3BC-79E8361AB13D}" type="slidenum">
              <a:rPr lang="nl-NL" smtClean="0"/>
              <a:pPr/>
              <a:t>‹nr.›</a:t>
            </a:fld>
            <a:endParaRPr lang="nl-NL" dirty="0"/>
          </a:p>
        </p:txBody>
      </p:sp>
    </p:spTree>
    <p:extLst>
      <p:ext uri="{BB962C8B-B14F-4D97-AF65-F5344CB8AC3E}">
        <p14:creationId xmlns:p14="http://schemas.microsoft.com/office/powerpoint/2010/main" val="2092139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eeg">
    <p:spTree>
      <p:nvGrpSpPr>
        <p:cNvPr id="1" name=""/>
        <p:cNvGrpSpPr/>
        <p:nvPr/>
      </p:nvGrpSpPr>
      <p:grpSpPr>
        <a:xfrm>
          <a:off x="0" y="0"/>
          <a:ext cx="0" cy="0"/>
          <a:chOff x="0" y="0"/>
          <a:chExt cx="0" cy="0"/>
        </a:xfrm>
      </p:grpSpPr>
      <p:pic>
        <p:nvPicPr>
          <p:cNvPr id="4" name="Afbeelding 3" descr="ppt-sheet2-NL_algemee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2906"/>
          </a:xfrm>
          <a:prstGeom prst="rect">
            <a:avLst/>
          </a:prstGeom>
        </p:spPr>
      </p:pic>
      <p:sp>
        <p:nvSpPr>
          <p:cNvPr id="5" name="Tijdelijke aanduiding voor voettekst 4"/>
          <p:cNvSpPr>
            <a:spLocks noGrp="1"/>
          </p:cNvSpPr>
          <p:nvPr>
            <p:ph type="ftr" sz="quarter" idx="3"/>
          </p:nvPr>
        </p:nvSpPr>
        <p:spPr>
          <a:xfrm>
            <a:off x="1835696" y="4785996"/>
            <a:ext cx="6336704" cy="273844"/>
          </a:xfrm>
          <a:prstGeom prst="rect">
            <a:avLst/>
          </a:prstGeom>
        </p:spPr>
        <p:txBody>
          <a:bodyPr vert="horz" lIns="91440" tIns="45720" rIns="91440" bIns="45720" rtlCol="0" anchor="ctr"/>
          <a:lstStyle>
            <a:lvl1pPr algn="l">
              <a:defRPr sz="900">
                <a:solidFill>
                  <a:schemeClr val="tx1">
                    <a:tint val="75000"/>
                  </a:schemeClr>
                </a:solidFill>
                <a:latin typeface="Fontys Frutiger"/>
              </a:defRPr>
            </a:lvl1pPr>
          </a:lstStyle>
          <a:p>
            <a:pPr algn="r"/>
            <a:r>
              <a:rPr lang="nl-NL" dirty="0" smtClean="0"/>
              <a:t>Voettekst</a:t>
            </a:r>
            <a:endParaRPr lang="nl-NL" dirty="0"/>
          </a:p>
        </p:txBody>
      </p:sp>
      <p:sp>
        <p:nvSpPr>
          <p:cNvPr id="6" name="Tijdelijke aanduiding voor dianummer 5"/>
          <p:cNvSpPr>
            <a:spLocks noGrp="1"/>
          </p:cNvSpPr>
          <p:nvPr>
            <p:ph type="sldNum" sz="quarter" idx="4"/>
          </p:nvPr>
        </p:nvSpPr>
        <p:spPr>
          <a:xfrm>
            <a:off x="8172400" y="4785996"/>
            <a:ext cx="514400" cy="273844"/>
          </a:xfrm>
          <a:prstGeom prst="rect">
            <a:avLst/>
          </a:prstGeom>
        </p:spPr>
        <p:txBody>
          <a:bodyPr vert="horz" lIns="91440" tIns="45720" rIns="91440" bIns="45720" rtlCol="0" anchor="ctr"/>
          <a:lstStyle>
            <a:lvl1pPr algn="r">
              <a:defRPr sz="900">
                <a:solidFill>
                  <a:schemeClr val="tx1">
                    <a:tint val="75000"/>
                  </a:schemeClr>
                </a:solidFill>
                <a:latin typeface="Fontys Frutiger"/>
              </a:defRPr>
            </a:lvl1pPr>
          </a:lstStyle>
          <a:p>
            <a:fld id="{513CBD93-3318-4B48-B3BC-79E8361AB13D}" type="slidenum">
              <a:rPr lang="nl-NL" smtClean="0"/>
              <a:pPr/>
              <a:t>‹nr.›</a:t>
            </a:fld>
            <a:endParaRPr lang="nl-NL" dirty="0"/>
          </a:p>
        </p:txBody>
      </p:sp>
      <p:sp>
        <p:nvSpPr>
          <p:cNvPr id="7" name="Rectangle 3"/>
          <p:cNvSpPr>
            <a:spLocks noGrp="1" noChangeArrowheads="1"/>
          </p:cNvSpPr>
          <p:nvPr>
            <p:ph type="title"/>
          </p:nvPr>
        </p:nvSpPr>
        <p:spPr bwMode="auto">
          <a:xfrm>
            <a:off x="1835696" y="195486"/>
            <a:ext cx="6857256"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err="1"/>
              <a:t>Titelstijl</a:t>
            </a:r>
            <a:r>
              <a:rPr lang="en-US" dirty="0"/>
              <a:t> van model </a:t>
            </a:r>
            <a:r>
              <a:rPr lang="en-US" dirty="0" err="1"/>
              <a:t>bewerken</a:t>
            </a:r>
            <a:endParaRPr lang="en-US" dirty="0"/>
          </a:p>
        </p:txBody>
      </p:sp>
      <p:sp>
        <p:nvSpPr>
          <p:cNvPr id="8" name="Rectangle 4"/>
          <p:cNvSpPr>
            <a:spLocks noGrp="1" noChangeArrowheads="1"/>
          </p:cNvSpPr>
          <p:nvPr>
            <p:ph idx="1"/>
          </p:nvPr>
        </p:nvSpPr>
        <p:spPr bwMode="auto">
          <a:xfrm>
            <a:off x="533400" y="1491630"/>
            <a:ext cx="8153400" cy="3132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err="1"/>
              <a:t>Klik</a:t>
            </a:r>
            <a:r>
              <a:rPr lang="en-US" dirty="0"/>
              <a:t> </a:t>
            </a:r>
            <a:r>
              <a:rPr lang="en-US" dirty="0" err="1"/>
              <a:t>om</a:t>
            </a:r>
            <a:r>
              <a:rPr lang="en-US" dirty="0"/>
              <a:t> de </a:t>
            </a:r>
            <a:r>
              <a:rPr lang="en-US" dirty="0" err="1"/>
              <a:t>tekststijl</a:t>
            </a:r>
            <a:r>
              <a:rPr lang="en-US" dirty="0"/>
              <a:t> van het model </a:t>
            </a:r>
            <a:r>
              <a:rPr lang="en-US" dirty="0" err="1"/>
              <a:t>te</a:t>
            </a:r>
            <a:r>
              <a:rPr lang="en-US" dirty="0"/>
              <a:t> </a:t>
            </a:r>
            <a:r>
              <a:rPr lang="en-US" dirty="0" err="1"/>
              <a:t>bewerken</a:t>
            </a:r>
            <a:endParaRPr lang="en-US" dirty="0"/>
          </a:p>
          <a:p>
            <a:pPr lvl="1"/>
            <a:r>
              <a:rPr lang="en-US" dirty="0" err="1"/>
              <a:t>Tweede</a:t>
            </a:r>
            <a:r>
              <a:rPr lang="en-US" dirty="0"/>
              <a:t> </a:t>
            </a:r>
            <a:r>
              <a:rPr lang="en-US" dirty="0" err="1"/>
              <a:t>niveau</a:t>
            </a:r>
            <a:endParaRPr lang="en-US" dirty="0"/>
          </a:p>
          <a:p>
            <a:pPr lvl="2"/>
            <a:r>
              <a:rPr lang="en-US" dirty="0" err="1"/>
              <a:t>Derde</a:t>
            </a:r>
            <a:r>
              <a:rPr lang="en-US" dirty="0"/>
              <a:t> </a:t>
            </a:r>
            <a:r>
              <a:rPr lang="en-US" dirty="0" err="1"/>
              <a:t>niveau</a:t>
            </a:r>
            <a:endParaRPr lang="en-US" dirty="0"/>
          </a:p>
          <a:p>
            <a:pPr lvl="3"/>
            <a:r>
              <a:rPr lang="en-US" dirty="0" err="1"/>
              <a:t>Vierde</a:t>
            </a:r>
            <a:r>
              <a:rPr lang="en-US" dirty="0"/>
              <a:t> </a:t>
            </a:r>
            <a:r>
              <a:rPr lang="en-US" dirty="0" err="1"/>
              <a:t>niveau</a:t>
            </a:r>
            <a:endParaRPr lang="en-US" dirty="0"/>
          </a:p>
          <a:p>
            <a:pPr lvl="4"/>
            <a:r>
              <a:rPr lang="en-US" dirty="0" err="1"/>
              <a:t>Vijfde</a:t>
            </a:r>
            <a:r>
              <a:rPr lang="en-US" dirty="0"/>
              <a:t> </a:t>
            </a:r>
            <a:r>
              <a:rPr lang="en-US" dirty="0" err="1"/>
              <a:t>niveau</a:t>
            </a:r>
            <a:endParaRPr lang="en-US" dirty="0"/>
          </a:p>
        </p:txBody>
      </p:sp>
    </p:spTree>
    <p:extLst>
      <p:ext uri="{BB962C8B-B14F-4D97-AF65-F5344CB8AC3E}">
        <p14:creationId xmlns:p14="http://schemas.microsoft.com/office/powerpoint/2010/main" val="3696169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5.jp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607" y="2030"/>
            <a:ext cx="9134076" cy="5139440"/>
          </a:xfrm>
          <a:prstGeom prst="rect">
            <a:avLst/>
          </a:prstGeom>
        </p:spPr>
      </p:pic>
      <p:sp>
        <p:nvSpPr>
          <p:cNvPr id="2" name="Tijdelijke aanduiding voor titel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nl-NL" dirty="0"/>
              <a:t>Titel van presentatie, </a:t>
            </a:r>
            <a:r>
              <a:rPr lang="nl-NL" dirty="0" err="1"/>
              <a:t>Arial</a:t>
            </a:r>
            <a:r>
              <a:rPr lang="nl-NL" dirty="0"/>
              <a:t> 32pt</a:t>
            </a:r>
          </a:p>
        </p:txBody>
      </p:sp>
      <p:sp>
        <p:nvSpPr>
          <p:cNvPr id="3" name="Tijdelijke aanduiding voor tekst 2"/>
          <p:cNvSpPr>
            <a:spLocks noGrp="1"/>
          </p:cNvSpPr>
          <p:nvPr>
            <p:ph type="body" idx="1"/>
          </p:nvPr>
        </p:nvSpPr>
        <p:spPr>
          <a:xfrm>
            <a:off x="457200" y="1200151"/>
            <a:ext cx="8229600" cy="2874582"/>
          </a:xfrm>
          <a:prstGeom prst="rect">
            <a:avLst/>
          </a:prstGeom>
        </p:spPr>
        <p:txBody>
          <a:bodyPr vert="horz" lIns="91440" tIns="45720" rIns="91440" bIns="45720" rtlCol="0">
            <a:normAutofit/>
          </a:bodyPr>
          <a:lstStyle/>
          <a:p>
            <a:pPr lvl="0"/>
            <a:r>
              <a:rPr lang="nl-NL" dirty="0"/>
              <a:t>Klik om de tekststijl van het sjabloon te bewerken</a:t>
            </a:r>
          </a:p>
        </p:txBody>
      </p:sp>
      <p:sp>
        <p:nvSpPr>
          <p:cNvPr id="10" name="Tijdelijke aanduiding voor voettekst 4"/>
          <p:cNvSpPr>
            <a:spLocks noGrp="1"/>
          </p:cNvSpPr>
          <p:nvPr>
            <p:ph type="ftr" sz="quarter" idx="3"/>
          </p:nvPr>
        </p:nvSpPr>
        <p:spPr>
          <a:xfrm>
            <a:off x="1912139" y="4630341"/>
            <a:ext cx="4870548" cy="273844"/>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endParaRPr lang="nl-NL" dirty="0"/>
          </a:p>
        </p:txBody>
      </p:sp>
      <p:sp>
        <p:nvSpPr>
          <p:cNvPr id="11" name="Tijdelijke aanduiding voor dianummer 5"/>
          <p:cNvSpPr>
            <a:spLocks noGrp="1"/>
          </p:cNvSpPr>
          <p:nvPr>
            <p:ph type="sldNum" sz="quarter" idx="4"/>
          </p:nvPr>
        </p:nvSpPr>
        <p:spPr>
          <a:xfrm>
            <a:off x="6970292" y="4641986"/>
            <a:ext cx="829797"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CC1A7FFB-7E9A-E347-8F80-8E2C647B3625}" type="slidenum">
              <a:rPr lang="nl-NL" smtClean="0"/>
              <a:pPr/>
              <a:t>‹nr.›</a:t>
            </a:fld>
            <a:endParaRPr lang="nl-NL" dirty="0"/>
          </a:p>
        </p:txBody>
      </p:sp>
    </p:spTree>
    <p:extLst>
      <p:ext uri="{BB962C8B-B14F-4D97-AF65-F5344CB8AC3E}">
        <p14:creationId xmlns:p14="http://schemas.microsoft.com/office/powerpoint/2010/main" val="3299562382"/>
      </p:ext>
    </p:extLst>
  </p:cSld>
  <p:clrMap bg1="lt1" tx1="dk1" bg2="lt2" tx2="dk2" accent1="accent1" accent2="accent2" accent3="accent3" accent4="accent4" accent5="accent5" accent6="accent6" hlink="hlink" folHlink="folHlink"/>
  <p:sldLayoutIdLst>
    <p:sldLayoutId id="2147483823" r:id="rId1"/>
    <p:sldLayoutId id="2147483825" r:id="rId2"/>
    <p:sldLayoutId id="2147483826" r:id="rId3"/>
    <p:sldLayoutId id="2147483830" r:id="rId4"/>
    <p:sldLayoutId id="2147483831" r:id="rId5"/>
    <p:sldLayoutId id="2147483833" r:id="rId6"/>
    <p:sldLayoutId id="2147483832" r:id="rId7"/>
  </p:sldLayoutIdLst>
  <p:txStyles>
    <p:titleStyle>
      <a:lvl1pPr algn="l" defTabSz="457200" rtl="0" eaLnBrk="1" latinLnBrk="0" hangingPunct="1">
        <a:spcBef>
          <a:spcPct val="0"/>
        </a:spcBef>
        <a:buNone/>
        <a:defRPr sz="3200" b="1" kern="1200" baseline="0">
          <a:solidFill>
            <a:srgbClr val="660066"/>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Afbeelding 2" descr="ppt-volgsheet_NL-logoklein.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9144000" cy="5142906"/>
          </a:xfrm>
          <a:prstGeom prst="rect">
            <a:avLst/>
          </a:prstGeom>
        </p:spPr>
      </p:pic>
      <p:sp>
        <p:nvSpPr>
          <p:cNvPr id="5" name="Tijdelijke aanduiding voor voettekst 4"/>
          <p:cNvSpPr>
            <a:spLocks noGrp="1"/>
          </p:cNvSpPr>
          <p:nvPr>
            <p:ph type="ftr" sz="quarter" idx="3"/>
          </p:nvPr>
        </p:nvSpPr>
        <p:spPr>
          <a:xfrm>
            <a:off x="1835696" y="4785996"/>
            <a:ext cx="6336704" cy="273844"/>
          </a:xfrm>
          <a:prstGeom prst="rect">
            <a:avLst/>
          </a:prstGeom>
        </p:spPr>
        <p:txBody>
          <a:bodyPr vert="horz" lIns="91440" tIns="45720" rIns="91440" bIns="45720" rtlCol="0" anchor="ctr"/>
          <a:lstStyle>
            <a:lvl1pPr algn="l">
              <a:defRPr sz="900" b="0" i="0">
                <a:solidFill>
                  <a:schemeClr val="tx1">
                    <a:tint val="75000"/>
                  </a:schemeClr>
                </a:solidFill>
                <a:latin typeface="Arial"/>
                <a:cs typeface="Arial"/>
              </a:defRPr>
            </a:lvl1pPr>
          </a:lstStyle>
          <a:p>
            <a:pPr algn="r"/>
            <a:r>
              <a:rPr lang="nl-NL" dirty="0" smtClean="0"/>
              <a:t>Voettekst</a:t>
            </a:r>
            <a:endParaRPr lang="nl-NL" dirty="0"/>
          </a:p>
        </p:txBody>
      </p:sp>
      <p:sp>
        <p:nvSpPr>
          <p:cNvPr id="6" name="Tijdelijke aanduiding voor dianummer 5"/>
          <p:cNvSpPr>
            <a:spLocks noGrp="1"/>
          </p:cNvSpPr>
          <p:nvPr>
            <p:ph type="sldNum" sz="quarter" idx="4"/>
          </p:nvPr>
        </p:nvSpPr>
        <p:spPr>
          <a:xfrm>
            <a:off x="8172400" y="4785996"/>
            <a:ext cx="514400" cy="273844"/>
          </a:xfrm>
          <a:prstGeom prst="rect">
            <a:avLst/>
          </a:prstGeom>
        </p:spPr>
        <p:txBody>
          <a:bodyPr vert="horz" lIns="91440" tIns="45720" rIns="91440" bIns="45720" rtlCol="0" anchor="ctr"/>
          <a:lstStyle>
            <a:lvl1pPr algn="r">
              <a:defRPr sz="900" b="0" i="0">
                <a:solidFill>
                  <a:schemeClr val="tx1">
                    <a:tint val="75000"/>
                  </a:schemeClr>
                </a:solidFill>
                <a:latin typeface="Arial"/>
                <a:cs typeface="Arial"/>
              </a:defRPr>
            </a:lvl1pPr>
          </a:lstStyle>
          <a:p>
            <a:fld id="{513CBD93-3318-4B48-B3BC-79E8361AB13D}" type="slidenum">
              <a:rPr lang="nl-NL" smtClean="0"/>
              <a:pPr/>
              <a:t>‹nr.›</a:t>
            </a:fld>
            <a:endParaRPr lang="nl-NL" dirty="0"/>
          </a:p>
        </p:txBody>
      </p:sp>
      <p:sp>
        <p:nvSpPr>
          <p:cNvPr id="329732" name="Rectangle 4"/>
          <p:cNvSpPr>
            <a:spLocks noGrp="1" noChangeArrowheads="1"/>
          </p:cNvSpPr>
          <p:nvPr>
            <p:ph type="body" idx="1"/>
          </p:nvPr>
        </p:nvSpPr>
        <p:spPr bwMode="auto">
          <a:xfrm>
            <a:off x="533400" y="951570"/>
            <a:ext cx="8153400"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err="1"/>
              <a:t>Klik</a:t>
            </a:r>
            <a:r>
              <a:rPr lang="en-US" dirty="0"/>
              <a:t> </a:t>
            </a:r>
            <a:r>
              <a:rPr lang="en-US" dirty="0" err="1"/>
              <a:t>om</a:t>
            </a:r>
            <a:r>
              <a:rPr lang="en-US" dirty="0"/>
              <a:t> de </a:t>
            </a:r>
            <a:r>
              <a:rPr lang="en-US" dirty="0" err="1"/>
              <a:t>tekststijl</a:t>
            </a:r>
            <a:r>
              <a:rPr lang="en-US" dirty="0"/>
              <a:t> van het model </a:t>
            </a:r>
            <a:r>
              <a:rPr lang="en-US" dirty="0" err="1"/>
              <a:t>te</a:t>
            </a:r>
            <a:r>
              <a:rPr lang="en-US" dirty="0"/>
              <a:t> </a:t>
            </a:r>
            <a:r>
              <a:rPr lang="en-US" dirty="0" err="1"/>
              <a:t>bewerken</a:t>
            </a:r>
            <a:endParaRPr lang="en-US" dirty="0"/>
          </a:p>
          <a:p>
            <a:pPr lvl="1"/>
            <a:r>
              <a:rPr lang="en-US" dirty="0" err="1"/>
              <a:t>Tweede</a:t>
            </a:r>
            <a:r>
              <a:rPr lang="en-US" dirty="0"/>
              <a:t> </a:t>
            </a:r>
            <a:r>
              <a:rPr lang="en-US" dirty="0" err="1"/>
              <a:t>niveau</a:t>
            </a:r>
            <a:endParaRPr lang="en-US" dirty="0"/>
          </a:p>
          <a:p>
            <a:pPr lvl="2"/>
            <a:r>
              <a:rPr lang="en-US" dirty="0" err="1"/>
              <a:t>Derde</a:t>
            </a:r>
            <a:r>
              <a:rPr lang="en-US" dirty="0"/>
              <a:t> </a:t>
            </a:r>
            <a:r>
              <a:rPr lang="en-US" dirty="0" err="1"/>
              <a:t>niveau</a:t>
            </a:r>
            <a:endParaRPr lang="en-US" dirty="0"/>
          </a:p>
          <a:p>
            <a:pPr lvl="3"/>
            <a:r>
              <a:rPr lang="en-US" dirty="0" err="1"/>
              <a:t>Vierde</a:t>
            </a:r>
            <a:r>
              <a:rPr lang="en-US" dirty="0"/>
              <a:t> </a:t>
            </a:r>
            <a:r>
              <a:rPr lang="en-US" dirty="0" err="1"/>
              <a:t>niveau</a:t>
            </a:r>
            <a:endParaRPr lang="en-US" dirty="0"/>
          </a:p>
          <a:p>
            <a:pPr lvl="4"/>
            <a:r>
              <a:rPr lang="en-US" dirty="0" err="1"/>
              <a:t>Vijfde</a:t>
            </a:r>
            <a:r>
              <a:rPr lang="en-US" dirty="0"/>
              <a:t> </a:t>
            </a:r>
            <a:r>
              <a:rPr lang="en-US" dirty="0" err="1"/>
              <a:t>niveau</a:t>
            </a:r>
            <a:endParaRPr lang="en-US" dirty="0"/>
          </a:p>
        </p:txBody>
      </p:sp>
    </p:spTree>
    <p:extLst>
      <p:ext uri="{BB962C8B-B14F-4D97-AF65-F5344CB8AC3E}">
        <p14:creationId xmlns:p14="http://schemas.microsoft.com/office/powerpoint/2010/main" val="2490073208"/>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Lst>
  <p:timing>
    <p:tnLst>
      <p:par>
        <p:cTn id="1" dur="indefinite" restart="never" nodeType="tmRoot"/>
      </p:par>
    </p:tnLst>
  </p:timing>
  <p:hf hdr="0" dt="0"/>
  <p:txStyles>
    <p:titleStyle>
      <a:lvl1pPr algn="l" rtl="0" fontAlgn="base">
        <a:spcBef>
          <a:spcPct val="0"/>
        </a:spcBef>
        <a:spcAft>
          <a:spcPct val="0"/>
        </a:spcAft>
        <a:defRPr sz="2400" b="1" i="0">
          <a:solidFill>
            <a:srgbClr val="570076"/>
          </a:solidFill>
          <a:latin typeface="Arial"/>
          <a:ea typeface="+mj-ea"/>
          <a:cs typeface="Arial"/>
        </a:defRPr>
      </a:lvl1pPr>
      <a:lvl2pPr algn="l" rtl="0" fontAlgn="base">
        <a:spcBef>
          <a:spcPct val="0"/>
        </a:spcBef>
        <a:spcAft>
          <a:spcPct val="0"/>
        </a:spcAft>
        <a:defRPr sz="2400" b="1">
          <a:solidFill>
            <a:srgbClr val="570076"/>
          </a:solidFill>
          <a:latin typeface="Fontys Frutiger" charset="0"/>
          <a:ea typeface="ＭＳ Ｐゴシック" charset="0"/>
        </a:defRPr>
      </a:lvl2pPr>
      <a:lvl3pPr algn="l" rtl="0" fontAlgn="base">
        <a:spcBef>
          <a:spcPct val="0"/>
        </a:spcBef>
        <a:spcAft>
          <a:spcPct val="0"/>
        </a:spcAft>
        <a:defRPr sz="2400" b="1">
          <a:solidFill>
            <a:srgbClr val="570076"/>
          </a:solidFill>
          <a:latin typeface="Fontys Frutiger" charset="0"/>
          <a:ea typeface="ＭＳ Ｐゴシック" charset="0"/>
        </a:defRPr>
      </a:lvl3pPr>
      <a:lvl4pPr algn="l" rtl="0" fontAlgn="base">
        <a:spcBef>
          <a:spcPct val="0"/>
        </a:spcBef>
        <a:spcAft>
          <a:spcPct val="0"/>
        </a:spcAft>
        <a:defRPr sz="2400" b="1">
          <a:solidFill>
            <a:srgbClr val="570076"/>
          </a:solidFill>
          <a:latin typeface="Fontys Frutiger" charset="0"/>
          <a:ea typeface="ＭＳ Ｐゴシック" charset="0"/>
        </a:defRPr>
      </a:lvl4pPr>
      <a:lvl5pPr algn="l" rtl="0" fontAlgn="base">
        <a:spcBef>
          <a:spcPct val="0"/>
        </a:spcBef>
        <a:spcAft>
          <a:spcPct val="0"/>
        </a:spcAft>
        <a:defRPr sz="2400" b="1">
          <a:solidFill>
            <a:srgbClr val="570076"/>
          </a:solidFill>
          <a:latin typeface="Fontys Frutiger" charset="0"/>
          <a:ea typeface="ＭＳ Ｐゴシック" charset="0"/>
        </a:defRPr>
      </a:lvl5pPr>
      <a:lvl6pPr marL="342900" algn="l" rtl="0" fontAlgn="base">
        <a:spcBef>
          <a:spcPct val="0"/>
        </a:spcBef>
        <a:spcAft>
          <a:spcPct val="0"/>
        </a:spcAft>
        <a:defRPr sz="2400" b="1">
          <a:solidFill>
            <a:srgbClr val="570076"/>
          </a:solidFill>
          <a:latin typeface="Fontys Frutiger" charset="0"/>
          <a:ea typeface="ＭＳ Ｐゴシック" charset="0"/>
        </a:defRPr>
      </a:lvl6pPr>
      <a:lvl7pPr marL="685800" algn="l" rtl="0" fontAlgn="base">
        <a:spcBef>
          <a:spcPct val="0"/>
        </a:spcBef>
        <a:spcAft>
          <a:spcPct val="0"/>
        </a:spcAft>
        <a:defRPr sz="2400" b="1">
          <a:solidFill>
            <a:srgbClr val="570076"/>
          </a:solidFill>
          <a:latin typeface="Fontys Frutiger" charset="0"/>
          <a:ea typeface="ＭＳ Ｐゴシック" charset="0"/>
        </a:defRPr>
      </a:lvl7pPr>
      <a:lvl8pPr marL="1028700" algn="l" rtl="0" fontAlgn="base">
        <a:spcBef>
          <a:spcPct val="0"/>
        </a:spcBef>
        <a:spcAft>
          <a:spcPct val="0"/>
        </a:spcAft>
        <a:defRPr sz="2400" b="1">
          <a:solidFill>
            <a:srgbClr val="570076"/>
          </a:solidFill>
          <a:latin typeface="Fontys Frutiger" charset="0"/>
          <a:ea typeface="ＭＳ Ｐゴシック" charset="0"/>
        </a:defRPr>
      </a:lvl8pPr>
      <a:lvl9pPr marL="1371600" algn="l" rtl="0" fontAlgn="base">
        <a:spcBef>
          <a:spcPct val="0"/>
        </a:spcBef>
        <a:spcAft>
          <a:spcPct val="0"/>
        </a:spcAft>
        <a:defRPr sz="2400" b="1">
          <a:solidFill>
            <a:srgbClr val="570076"/>
          </a:solidFill>
          <a:latin typeface="Fontys Frutiger" charset="0"/>
          <a:ea typeface="ＭＳ Ｐゴシック" charset="0"/>
        </a:defRPr>
      </a:lvl9pPr>
    </p:titleStyle>
    <p:bodyStyle>
      <a:lvl1pPr marL="257175" indent="-257175" algn="l" rtl="0" fontAlgn="base">
        <a:spcBef>
          <a:spcPct val="20000"/>
        </a:spcBef>
        <a:spcAft>
          <a:spcPct val="0"/>
        </a:spcAft>
        <a:buChar char="•"/>
        <a:defRPr sz="2400" b="0" i="0">
          <a:solidFill>
            <a:srgbClr val="570076"/>
          </a:solidFill>
          <a:latin typeface="Arial"/>
          <a:ea typeface="+mn-ea"/>
          <a:cs typeface="Arial"/>
        </a:defRPr>
      </a:lvl1pPr>
      <a:lvl2pPr marL="557213" indent="-214313" algn="l" rtl="0" fontAlgn="base">
        <a:spcBef>
          <a:spcPct val="20000"/>
        </a:spcBef>
        <a:spcAft>
          <a:spcPct val="0"/>
        </a:spcAft>
        <a:buChar char="–"/>
        <a:defRPr sz="2100" b="0" i="0">
          <a:solidFill>
            <a:srgbClr val="570076"/>
          </a:solidFill>
          <a:latin typeface="Arial"/>
          <a:ea typeface="+mn-ea"/>
          <a:cs typeface="Arial"/>
        </a:defRPr>
      </a:lvl2pPr>
      <a:lvl3pPr marL="857250" indent="-171450" algn="l" rtl="0" fontAlgn="base">
        <a:spcBef>
          <a:spcPct val="20000"/>
        </a:spcBef>
        <a:spcAft>
          <a:spcPct val="0"/>
        </a:spcAft>
        <a:buChar char="•"/>
        <a:defRPr sz="1800" b="0" i="0">
          <a:solidFill>
            <a:srgbClr val="570076"/>
          </a:solidFill>
          <a:latin typeface="Arial"/>
          <a:ea typeface="+mn-ea"/>
          <a:cs typeface="Arial"/>
        </a:defRPr>
      </a:lvl3pPr>
      <a:lvl4pPr marL="1200150" indent="-171450" algn="l" rtl="0" fontAlgn="base">
        <a:spcBef>
          <a:spcPct val="20000"/>
        </a:spcBef>
        <a:spcAft>
          <a:spcPct val="0"/>
        </a:spcAft>
        <a:buChar char="–"/>
        <a:defRPr sz="1500" b="0" i="0">
          <a:solidFill>
            <a:srgbClr val="570076"/>
          </a:solidFill>
          <a:latin typeface="Arial"/>
          <a:ea typeface="+mn-ea"/>
          <a:cs typeface="Arial"/>
        </a:defRPr>
      </a:lvl4pPr>
      <a:lvl5pPr marL="1543050" indent="-171450" algn="l" rtl="0" fontAlgn="base">
        <a:spcBef>
          <a:spcPct val="20000"/>
        </a:spcBef>
        <a:spcAft>
          <a:spcPct val="0"/>
        </a:spcAft>
        <a:buChar char="»"/>
        <a:defRPr sz="1500" b="0" i="0">
          <a:solidFill>
            <a:srgbClr val="570076"/>
          </a:solidFill>
          <a:latin typeface="Arial"/>
          <a:ea typeface="+mn-ea"/>
          <a:cs typeface="Arial"/>
        </a:defRPr>
      </a:lvl5pPr>
      <a:lvl6pPr marL="1885950" indent="-171450" algn="l" rtl="0" fontAlgn="base">
        <a:spcBef>
          <a:spcPct val="20000"/>
        </a:spcBef>
        <a:spcAft>
          <a:spcPct val="0"/>
        </a:spcAft>
        <a:buChar char="»"/>
        <a:defRPr sz="1500">
          <a:solidFill>
            <a:srgbClr val="570076"/>
          </a:solidFill>
          <a:latin typeface="+mn-lt"/>
          <a:ea typeface="+mn-ea"/>
        </a:defRPr>
      </a:lvl6pPr>
      <a:lvl7pPr marL="2228850" indent="-171450" algn="l" rtl="0" fontAlgn="base">
        <a:spcBef>
          <a:spcPct val="20000"/>
        </a:spcBef>
        <a:spcAft>
          <a:spcPct val="0"/>
        </a:spcAft>
        <a:buChar char="»"/>
        <a:defRPr sz="1500">
          <a:solidFill>
            <a:srgbClr val="570076"/>
          </a:solidFill>
          <a:latin typeface="+mn-lt"/>
          <a:ea typeface="+mn-ea"/>
        </a:defRPr>
      </a:lvl7pPr>
      <a:lvl8pPr marL="2571750" indent="-171450" algn="l" rtl="0" fontAlgn="base">
        <a:spcBef>
          <a:spcPct val="20000"/>
        </a:spcBef>
        <a:spcAft>
          <a:spcPct val="0"/>
        </a:spcAft>
        <a:buChar char="»"/>
        <a:defRPr sz="1500">
          <a:solidFill>
            <a:srgbClr val="570076"/>
          </a:solidFill>
          <a:latin typeface="+mn-lt"/>
          <a:ea typeface="+mn-ea"/>
        </a:defRPr>
      </a:lvl8pPr>
      <a:lvl9pPr marL="2914650" indent="-171450" algn="l" rtl="0" fontAlgn="base">
        <a:spcBef>
          <a:spcPct val="20000"/>
        </a:spcBef>
        <a:spcAft>
          <a:spcPct val="0"/>
        </a:spcAft>
        <a:buChar char="»"/>
        <a:defRPr sz="1500">
          <a:solidFill>
            <a:srgbClr val="570076"/>
          </a:solidFill>
          <a:latin typeface="+mn-lt"/>
          <a:ea typeface="+mn-ea"/>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swennenhuis@fontys.nl"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mailto:h.leenders@fontys.n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8160" y="1400775"/>
            <a:ext cx="8357826" cy="857250"/>
          </a:xfrm>
        </p:spPr>
        <p:txBody>
          <a:bodyPr>
            <a:normAutofit fontScale="90000"/>
          </a:bodyPr>
          <a:lstStyle/>
          <a:p>
            <a:r>
              <a:rPr lang="nl-NL" dirty="0"/>
              <a:t>Partnerschap tussen ouders en professionals; het perspectief van ouders</a:t>
            </a:r>
          </a:p>
        </p:txBody>
      </p:sp>
      <p:sp>
        <p:nvSpPr>
          <p:cNvPr id="3" name="Tijdelijke aanduiding voor inhoud 2"/>
          <p:cNvSpPr>
            <a:spLocks noGrp="1"/>
          </p:cNvSpPr>
          <p:nvPr>
            <p:ph idx="1"/>
          </p:nvPr>
        </p:nvSpPr>
        <p:spPr>
          <a:xfrm>
            <a:off x="1492468" y="2221509"/>
            <a:ext cx="7383518" cy="2777211"/>
          </a:xfrm>
        </p:spPr>
        <p:txBody>
          <a:bodyPr>
            <a:normAutofit lnSpcReduction="10000"/>
          </a:bodyPr>
          <a:lstStyle/>
          <a:p>
            <a:endParaRPr lang="nl-NL" dirty="0"/>
          </a:p>
          <a:p>
            <a:pPr marL="0" indent="0">
              <a:buNone/>
            </a:pPr>
            <a:endParaRPr lang="nl-NL" dirty="0"/>
          </a:p>
          <a:p>
            <a:pPr marL="0" indent="0">
              <a:buNone/>
            </a:pPr>
            <a:r>
              <a:rPr lang="nl-NL" dirty="0"/>
              <a:t>Hélène Leenders &amp; Petra Swennenhuis</a:t>
            </a:r>
          </a:p>
          <a:p>
            <a:pPr marL="0" indent="0">
              <a:buNone/>
            </a:pPr>
            <a:r>
              <a:rPr lang="nl-NL" dirty="0" smtClean="0"/>
              <a:t>Lectoraat Diversiteit en Orthopedagogisch </a:t>
            </a:r>
            <a:r>
              <a:rPr lang="nl-NL" dirty="0"/>
              <a:t>H</a:t>
            </a:r>
            <a:r>
              <a:rPr lang="nl-NL" dirty="0" smtClean="0"/>
              <a:t>andelen. Fontys </a:t>
            </a:r>
            <a:r>
              <a:rPr lang="nl-NL" dirty="0"/>
              <a:t>Hogeschool </a:t>
            </a:r>
            <a:r>
              <a:rPr lang="nl-NL" dirty="0" smtClean="0"/>
              <a:t>Pedagogiek</a:t>
            </a:r>
          </a:p>
          <a:p>
            <a:pPr marL="0" indent="0">
              <a:buNone/>
            </a:pPr>
            <a:endParaRPr lang="nl-NL" dirty="0" smtClean="0"/>
          </a:p>
          <a:p>
            <a:pPr marL="0" indent="0">
              <a:buNone/>
            </a:pPr>
            <a:r>
              <a:rPr lang="nl-NL" sz="1800" dirty="0" smtClean="0">
                <a:hlinkClick r:id="rId3"/>
              </a:rPr>
              <a:t>p.swennenhuis@fontys.nl</a:t>
            </a:r>
            <a:r>
              <a:rPr lang="nl-NL" sz="1800" dirty="0" smtClean="0"/>
              <a:t>; </a:t>
            </a:r>
            <a:r>
              <a:rPr lang="nl-NL" sz="1800" dirty="0" smtClean="0">
                <a:hlinkClick r:id="rId4"/>
              </a:rPr>
              <a:t>h.leenders@fontys.nl</a:t>
            </a:r>
            <a:endParaRPr lang="nl-NL" sz="1800" dirty="0" smtClean="0"/>
          </a:p>
          <a:p>
            <a:pPr marL="0" indent="0">
              <a:buNone/>
            </a:pPr>
            <a:endParaRPr lang="nl-NL" sz="1800" dirty="0"/>
          </a:p>
          <a:p>
            <a:pPr marL="0" indent="0">
              <a:buNone/>
            </a:pPr>
            <a:endParaRPr lang="nl-NL" dirty="0"/>
          </a:p>
        </p:txBody>
      </p:sp>
    </p:spTree>
    <p:extLst>
      <p:ext uri="{BB962C8B-B14F-4D97-AF65-F5344CB8AC3E}">
        <p14:creationId xmlns:p14="http://schemas.microsoft.com/office/powerpoint/2010/main" val="498681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6137" y="44940"/>
            <a:ext cx="7383518" cy="1662836"/>
          </a:xfrm>
        </p:spPr>
        <p:txBody>
          <a:bodyPr>
            <a:normAutofit/>
          </a:bodyPr>
          <a:lstStyle/>
          <a:p>
            <a:r>
              <a:rPr lang="nl-NL" sz="2800" dirty="0" smtClean="0"/>
              <a:t>Resultaten (2) </a:t>
            </a:r>
            <a:br>
              <a:rPr lang="nl-NL" sz="2800" dirty="0" smtClean="0"/>
            </a:br>
            <a:r>
              <a:rPr lang="nl-NL" sz="2400" dirty="0" smtClean="0"/>
              <a:t>gradaties partnerschap gekoppeld aan type voorziening </a:t>
            </a:r>
            <a:endParaRPr lang="nl-NL" sz="2400" dirty="0"/>
          </a:p>
        </p:txBody>
      </p:sp>
      <p:graphicFrame>
        <p:nvGraphicFramePr>
          <p:cNvPr id="9" name="Tijdelijke aanduiding voor inhoud 8"/>
          <p:cNvGraphicFramePr>
            <a:graphicFrameLocks noGrp="1"/>
          </p:cNvGraphicFramePr>
          <p:nvPr>
            <p:ph idx="1"/>
            <p:extLst>
              <p:ext uri="{D42A27DB-BD31-4B8C-83A1-F6EECF244321}">
                <p14:modId xmlns:p14="http://schemas.microsoft.com/office/powerpoint/2010/main" val="3148691240"/>
              </p:ext>
            </p:extLst>
          </p:nvPr>
        </p:nvGraphicFramePr>
        <p:xfrm>
          <a:off x="147915" y="1635050"/>
          <a:ext cx="8646460" cy="3378910"/>
        </p:xfrm>
        <a:graphic>
          <a:graphicData uri="http://schemas.openxmlformats.org/drawingml/2006/table">
            <a:tbl>
              <a:tblPr firstRow="1" firstCol="1" bandRow="1"/>
              <a:tblGrid>
                <a:gridCol w="1815356">
                  <a:extLst>
                    <a:ext uri="{9D8B030D-6E8A-4147-A177-3AD203B41FA5}">
                      <a16:colId xmlns:a16="http://schemas.microsoft.com/office/drawing/2014/main" val="4084864506"/>
                    </a:ext>
                  </a:extLst>
                </a:gridCol>
                <a:gridCol w="820270">
                  <a:extLst>
                    <a:ext uri="{9D8B030D-6E8A-4147-A177-3AD203B41FA5}">
                      <a16:colId xmlns:a16="http://schemas.microsoft.com/office/drawing/2014/main" val="1788865694"/>
                    </a:ext>
                  </a:extLst>
                </a:gridCol>
                <a:gridCol w="1385047">
                  <a:extLst>
                    <a:ext uri="{9D8B030D-6E8A-4147-A177-3AD203B41FA5}">
                      <a16:colId xmlns:a16="http://schemas.microsoft.com/office/drawing/2014/main" val="1973032514"/>
                    </a:ext>
                  </a:extLst>
                </a:gridCol>
                <a:gridCol w="1411941">
                  <a:extLst>
                    <a:ext uri="{9D8B030D-6E8A-4147-A177-3AD203B41FA5}">
                      <a16:colId xmlns:a16="http://schemas.microsoft.com/office/drawing/2014/main" val="2710639496"/>
                    </a:ext>
                  </a:extLst>
                </a:gridCol>
                <a:gridCol w="1586753">
                  <a:extLst>
                    <a:ext uri="{9D8B030D-6E8A-4147-A177-3AD203B41FA5}">
                      <a16:colId xmlns:a16="http://schemas.microsoft.com/office/drawing/2014/main" val="2942717833"/>
                    </a:ext>
                  </a:extLst>
                </a:gridCol>
                <a:gridCol w="1627093">
                  <a:extLst>
                    <a:ext uri="{9D8B030D-6E8A-4147-A177-3AD203B41FA5}">
                      <a16:colId xmlns:a16="http://schemas.microsoft.com/office/drawing/2014/main" val="1244842852"/>
                    </a:ext>
                  </a:extLst>
                </a:gridCol>
              </a:tblGrid>
              <a:tr h="1184058">
                <a:tc>
                  <a:txBody>
                    <a:bodyPr/>
                    <a:lstStyle/>
                    <a:p>
                      <a:pPr>
                        <a:lnSpc>
                          <a:spcPct val="107000"/>
                        </a:lnSpc>
                        <a:spcAft>
                          <a:spcPts val="0"/>
                        </a:spcAft>
                      </a:pPr>
                      <a:r>
                        <a:rPr lang="nl-NL" sz="1000" b="1" dirty="0">
                          <a:effectLst/>
                          <a:latin typeface="Arial" panose="020B060402020202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aantal </a:t>
                      </a:r>
                      <a:endParaRPr lang="nl-NL" sz="1600" b="1" dirty="0" smtClean="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600" b="1" dirty="0" smtClean="0">
                          <a:effectLst/>
                          <a:latin typeface="Arial" panose="020B0604020202020204" pitchFamily="34" charset="0"/>
                          <a:ea typeface="Calibri" panose="020F0502020204030204" pitchFamily="34" charset="0"/>
                          <a:cs typeface="Times New Roman" panose="02020603050405020304" pitchFamily="18" charset="0"/>
                        </a:rPr>
                        <a:t>ouders</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dirty="0">
                          <a:effectLst/>
                          <a:latin typeface="Arial" panose="020B0604020202020204" pitchFamily="34" charset="0"/>
                          <a:ea typeface="Calibri" panose="020F0502020204030204" pitchFamily="34" charset="0"/>
                          <a:cs typeface="Times New Roman" panose="02020603050405020304" pitchFamily="18" charset="0"/>
                        </a:rPr>
                        <a:t>ouders geen regie </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600" dirty="0">
                          <a:effectLst/>
                          <a:latin typeface="Arial" panose="020B0604020202020204" pitchFamily="34" charset="0"/>
                          <a:ea typeface="Calibri" panose="020F0502020204030204" pitchFamily="34" charset="0"/>
                          <a:cs typeface="Times New Roman" panose="02020603050405020304" pitchFamily="18" charset="0"/>
                        </a:rPr>
                        <a:t>(“zeg jij het maar”)</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dirty="0">
                          <a:effectLst/>
                          <a:latin typeface="Arial" panose="020B0604020202020204" pitchFamily="34" charset="0"/>
                          <a:ea typeface="Calibri" panose="020F0502020204030204" pitchFamily="34" charset="0"/>
                          <a:cs typeface="Times New Roman" panose="02020603050405020304" pitchFamily="18" charset="0"/>
                        </a:rPr>
                        <a:t>ouders geen regie </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600" dirty="0">
                          <a:effectLst/>
                          <a:latin typeface="Arial" panose="020B0604020202020204" pitchFamily="34" charset="0"/>
                          <a:ea typeface="Calibri" panose="020F0502020204030204" pitchFamily="34" charset="0"/>
                          <a:cs typeface="Times New Roman" panose="02020603050405020304" pitchFamily="18" charset="0"/>
                        </a:rPr>
                        <a:t>(“ik heb niets te zeggen”)</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a:effectLst/>
                          <a:latin typeface="Arial" panose="020B0604020202020204" pitchFamily="34" charset="0"/>
                          <a:ea typeface="Calibri" panose="020F0502020204030204" pitchFamily="34" charset="0"/>
                          <a:cs typeface="Times New Roman" panose="02020603050405020304" pitchFamily="18" charset="0"/>
                        </a:rPr>
                        <a:t>gelijkwaardige gespreks</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600">
                          <a:effectLst/>
                          <a:latin typeface="Arial" panose="020B0604020202020204" pitchFamily="34" charset="0"/>
                          <a:ea typeface="Calibri" panose="020F0502020204030204" pitchFamily="34" charset="0"/>
                          <a:cs typeface="Times New Roman" panose="02020603050405020304" pitchFamily="18" charset="0"/>
                        </a:rPr>
                        <a:t>partners</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dirty="0">
                          <a:effectLst/>
                          <a:latin typeface="Arial" panose="020B0604020202020204" pitchFamily="34" charset="0"/>
                          <a:ea typeface="Calibri" panose="020F0502020204030204" pitchFamily="34" charset="0"/>
                          <a:cs typeface="Times New Roman" panose="02020603050405020304" pitchFamily="18" charset="0"/>
                        </a:rPr>
                        <a:t>geïntegreerde </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600" dirty="0">
                          <a:effectLst/>
                          <a:latin typeface="Arial" panose="020B0604020202020204" pitchFamily="34" charset="0"/>
                          <a:ea typeface="Calibri" panose="020F0502020204030204" pitchFamily="34" charset="0"/>
                          <a:cs typeface="Times New Roman" panose="02020603050405020304" pitchFamily="18" charset="0"/>
                        </a:rPr>
                        <a:t>zorg/ gedeelde verantwoordelijk</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600" dirty="0" err="1">
                          <a:effectLst/>
                          <a:latin typeface="Arial" panose="020B0604020202020204" pitchFamily="34" charset="0"/>
                          <a:ea typeface="Calibri" panose="020F0502020204030204" pitchFamily="34" charset="0"/>
                          <a:cs typeface="Times New Roman" panose="02020603050405020304" pitchFamily="18" charset="0"/>
                        </a:rPr>
                        <a:t>heid</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4790265"/>
                  </a:ext>
                </a:extLst>
              </a:tr>
              <a:tr h="463405">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Ambulant  </a:t>
                      </a:r>
                      <a:r>
                        <a:rPr lang="nl-NL" sz="1600" b="0" dirty="0" smtClean="0">
                          <a:effectLst/>
                          <a:latin typeface="Arial" panose="020B0604020202020204" pitchFamily="34" charset="0"/>
                          <a:ea typeface="Calibri" panose="020F0502020204030204" pitchFamily="34" charset="0"/>
                          <a:cs typeface="Times New Roman" panose="02020603050405020304" pitchFamily="18" charset="0"/>
                        </a:rPr>
                        <a:t>(17)</a:t>
                      </a:r>
                      <a:endParaRPr lang="nl-NL"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44</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22</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1</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a:effectLst/>
                          <a:latin typeface="Arial" panose="020B0604020202020204" pitchFamily="34" charset="0"/>
                          <a:ea typeface="Calibri" panose="020F0502020204030204" pitchFamily="34" charset="0"/>
                          <a:cs typeface="Times New Roman" panose="02020603050405020304" pitchFamily="18" charset="0"/>
                        </a:rPr>
                        <a:t>20</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a:effectLst/>
                          <a:latin typeface="Arial" panose="020B0604020202020204" pitchFamily="34" charset="0"/>
                          <a:ea typeface="Calibri" panose="020F0502020204030204" pitchFamily="34" charset="0"/>
                          <a:cs typeface="Times New Roman" panose="02020603050405020304" pitchFamily="18" charset="0"/>
                        </a:rPr>
                        <a:t>1</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2761001"/>
                  </a:ext>
                </a:extLst>
              </a:tr>
              <a:tr h="592029">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Semi residentieel </a:t>
                      </a:r>
                      <a:r>
                        <a:rPr lang="nl-NL" sz="1600" b="0" dirty="0" smtClean="0">
                          <a:effectLst/>
                          <a:latin typeface="Arial" panose="020B0604020202020204" pitchFamily="34" charset="0"/>
                          <a:ea typeface="Calibri" panose="020F0502020204030204" pitchFamily="34" charset="0"/>
                          <a:cs typeface="Times New Roman" panose="02020603050405020304" pitchFamily="18" charset="0"/>
                        </a:rPr>
                        <a:t>(13)</a:t>
                      </a:r>
                      <a:endParaRPr lang="nl-NL"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30</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a:effectLst/>
                          <a:latin typeface="Arial" panose="020B0604020202020204" pitchFamily="34" charset="0"/>
                          <a:ea typeface="Calibri" panose="020F0502020204030204" pitchFamily="34" charset="0"/>
                          <a:cs typeface="Times New Roman" panose="02020603050405020304" pitchFamily="18" charset="0"/>
                        </a:rPr>
                        <a:t>5</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2</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a:effectLst/>
                          <a:latin typeface="Arial" panose="020B0604020202020204" pitchFamily="34" charset="0"/>
                          <a:ea typeface="Calibri" panose="020F0502020204030204" pitchFamily="34" charset="0"/>
                          <a:cs typeface="Times New Roman" panose="02020603050405020304" pitchFamily="18" charset="0"/>
                        </a:rPr>
                        <a:t>19</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a:effectLst/>
                          <a:latin typeface="Arial" panose="020B0604020202020204" pitchFamily="34" charset="0"/>
                          <a:ea typeface="Calibri" panose="020F0502020204030204" pitchFamily="34" charset="0"/>
                          <a:cs typeface="Times New Roman" panose="02020603050405020304" pitchFamily="18" charset="0"/>
                        </a:rPr>
                        <a:t>4</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5139877"/>
                  </a:ext>
                </a:extLst>
              </a:tr>
              <a:tr h="547389">
                <a:tc>
                  <a:txBody>
                    <a:bodyPr/>
                    <a:lstStyle/>
                    <a:p>
                      <a:pPr>
                        <a:lnSpc>
                          <a:spcPct val="107000"/>
                        </a:lnSpc>
                        <a:spcAft>
                          <a:spcPts val="0"/>
                        </a:spcAft>
                      </a:pPr>
                      <a:r>
                        <a:rPr lang="nl-NL" sz="1600" b="1" dirty="0" smtClean="0">
                          <a:effectLst/>
                          <a:latin typeface="Arial" panose="020B0604020202020204" pitchFamily="34" charset="0"/>
                          <a:ea typeface="Calibri" panose="020F0502020204030204" pitchFamily="34" charset="0"/>
                          <a:cs typeface="Times New Roman" panose="02020603050405020304" pitchFamily="18" charset="0"/>
                        </a:rPr>
                        <a:t>Residentieel </a:t>
                      </a:r>
                      <a:r>
                        <a:rPr lang="nl-NL" sz="1600" b="0" dirty="0" smtClean="0">
                          <a:effectLst/>
                          <a:latin typeface="Arial" panose="020B0604020202020204" pitchFamily="34" charset="0"/>
                          <a:ea typeface="Calibri" panose="020F0502020204030204" pitchFamily="34" charset="0"/>
                          <a:cs typeface="Times New Roman" panose="02020603050405020304" pitchFamily="18" charset="0"/>
                        </a:rPr>
                        <a:t>(10)</a:t>
                      </a:r>
                      <a:endParaRPr lang="nl-NL"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29</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a:effectLst/>
                          <a:latin typeface="Arial" panose="020B0604020202020204" pitchFamily="34" charset="0"/>
                          <a:ea typeface="Calibri" panose="020F0502020204030204" pitchFamily="34" charset="0"/>
                          <a:cs typeface="Times New Roman" panose="02020603050405020304" pitchFamily="18" charset="0"/>
                        </a:rPr>
                        <a:t>7</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9</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7</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6</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6996382"/>
                  </a:ext>
                </a:extLst>
              </a:tr>
              <a:tr h="592029">
                <a:tc>
                  <a:txBody>
                    <a:bodyPr/>
                    <a:lstStyle/>
                    <a:p>
                      <a:pPr>
                        <a:lnSpc>
                          <a:spcPct val="107000"/>
                        </a:lnSpc>
                        <a:spcAft>
                          <a:spcPts val="0"/>
                        </a:spcAft>
                      </a:pPr>
                      <a:r>
                        <a:rPr lang="nl-NL" sz="1600" dirty="0">
                          <a:effectLst/>
                          <a:latin typeface="Arial" panose="020B0604020202020204" pitchFamily="34" charset="0"/>
                          <a:ea typeface="Calibri" panose="020F0502020204030204" pitchFamily="34" charset="0"/>
                          <a:cs typeface="Times New Roman" panose="02020603050405020304" pitchFamily="18" charset="0"/>
                        </a:rPr>
                        <a:t>Totaal 40 instellingen</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103</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34</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12</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46</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600" b="1" dirty="0">
                          <a:effectLst/>
                          <a:latin typeface="Arial" panose="020B0604020202020204" pitchFamily="34" charset="0"/>
                          <a:ea typeface="Calibri" panose="020F0502020204030204" pitchFamily="34" charset="0"/>
                          <a:cs typeface="Times New Roman" panose="02020603050405020304" pitchFamily="18" charset="0"/>
                        </a:rPr>
                        <a:t>11</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2577163"/>
                  </a:ext>
                </a:extLst>
              </a:tr>
            </a:tbl>
          </a:graphicData>
        </a:graphic>
      </p:graphicFrame>
    </p:spTree>
    <p:extLst>
      <p:ext uri="{BB962C8B-B14F-4D97-AF65-F5344CB8AC3E}">
        <p14:creationId xmlns:p14="http://schemas.microsoft.com/office/powerpoint/2010/main" val="1616756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92468" y="152401"/>
            <a:ext cx="7383518" cy="944880"/>
          </a:xfrm>
        </p:spPr>
        <p:txBody>
          <a:bodyPr/>
          <a:lstStyle/>
          <a:p>
            <a:r>
              <a:rPr lang="nl-NL" dirty="0" smtClean="0"/>
              <a:t>Plenaire discussie</a:t>
            </a:r>
            <a:endParaRPr lang="nl-NL" dirty="0"/>
          </a:p>
        </p:txBody>
      </p:sp>
      <p:sp>
        <p:nvSpPr>
          <p:cNvPr id="3" name="Tijdelijke aanduiding voor inhoud 2"/>
          <p:cNvSpPr>
            <a:spLocks noGrp="1"/>
          </p:cNvSpPr>
          <p:nvPr>
            <p:ph idx="1"/>
          </p:nvPr>
        </p:nvSpPr>
        <p:spPr>
          <a:xfrm>
            <a:off x="289560" y="944880"/>
            <a:ext cx="8586426" cy="4198619"/>
          </a:xfrm>
        </p:spPr>
        <p:txBody>
          <a:bodyPr>
            <a:normAutofit/>
          </a:bodyPr>
          <a:lstStyle/>
          <a:p>
            <a:pPr marL="457200" indent="-457200">
              <a:buFont typeface="+mj-lt"/>
              <a:buAutoNum type="arabicPeriod"/>
            </a:pPr>
            <a:r>
              <a:rPr lang="nl-NL" dirty="0" smtClean="0">
                <a:solidFill>
                  <a:srgbClr val="663366"/>
                </a:solidFill>
              </a:rPr>
              <a:t>Welke </a:t>
            </a:r>
            <a:r>
              <a:rPr lang="nl-NL" dirty="0">
                <a:solidFill>
                  <a:srgbClr val="663366"/>
                </a:solidFill>
              </a:rPr>
              <a:t>bevindingen herkent u al dan niet uit uw eigen context, welke illustratieve aanvullingen zijn er te </a:t>
            </a:r>
            <a:r>
              <a:rPr lang="nl-NL" dirty="0" smtClean="0">
                <a:solidFill>
                  <a:srgbClr val="663366"/>
                </a:solidFill>
              </a:rPr>
              <a:t>geven?</a:t>
            </a:r>
            <a:endParaRPr lang="nl-NL" dirty="0">
              <a:solidFill>
                <a:srgbClr val="663366"/>
              </a:solidFill>
            </a:endParaRPr>
          </a:p>
          <a:p>
            <a:pPr marL="457200" indent="-457200">
              <a:buFont typeface="+mj-lt"/>
              <a:buAutoNum type="arabicPeriod"/>
            </a:pPr>
            <a:r>
              <a:rPr lang="nl-NL" dirty="0" smtClean="0">
                <a:solidFill>
                  <a:srgbClr val="663366"/>
                </a:solidFill>
              </a:rPr>
              <a:t>Hoe </a:t>
            </a:r>
            <a:r>
              <a:rPr lang="nl-NL" dirty="0">
                <a:solidFill>
                  <a:srgbClr val="663366"/>
                </a:solidFill>
              </a:rPr>
              <a:t>vind je als professional een balans tussen je rol als expert </a:t>
            </a:r>
            <a:r>
              <a:rPr lang="nl-NL" dirty="0" smtClean="0">
                <a:solidFill>
                  <a:srgbClr val="663366"/>
                </a:solidFill>
              </a:rPr>
              <a:t> en </a:t>
            </a:r>
            <a:r>
              <a:rPr lang="nl-NL" dirty="0">
                <a:solidFill>
                  <a:srgbClr val="663366"/>
                </a:solidFill>
              </a:rPr>
              <a:t>het benutten van de ervaringskennis en eigen expertise van ouders? </a:t>
            </a:r>
            <a:endParaRPr lang="nl-NL" dirty="0" smtClean="0">
              <a:solidFill>
                <a:srgbClr val="663366"/>
              </a:solidFill>
            </a:endParaRPr>
          </a:p>
          <a:p>
            <a:pPr marL="457200" indent="-457200">
              <a:buFont typeface="+mj-lt"/>
              <a:buAutoNum type="arabicPeriod"/>
            </a:pPr>
            <a:r>
              <a:rPr lang="nl-NL" dirty="0" smtClean="0">
                <a:solidFill>
                  <a:srgbClr val="663366"/>
                </a:solidFill>
              </a:rPr>
              <a:t>Stelling</a:t>
            </a:r>
            <a:r>
              <a:rPr lang="nl-NL" i="1" dirty="0">
                <a:solidFill>
                  <a:srgbClr val="663366"/>
                </a:solidFill>
              </a:rPr>
              <a:t>:</a:t>
            </a:r>
            <a:r>
              <a:rPr lang="nl-NL" i="1" dirty="0" smtClean="0">
                <a:solidFill>
                  <a:srgbClr val="663366"/>
                </a:solidFill>
              </a:rPr>
              <a:t> </a:t>
            </a:r>
            <a:r>
              <a:rPr lang="nl-NL" i="1" dirty="0" err="1" smtClean="0">
                <a:solidFill>
                  <a:srgbClr val="663366"/>
                </a:solidFill>
              </a:rPr>
              <a:t>When</a:t>
            </a:r>
            <a:r>
              <a:rPr lang="nl-NL" i="1" dirty="0" smtClean="0">
                <a:solidFill>
                  <a:srgbClr val="663366"/>
                </a:solidFill>
              </a:rPr>
              <a:t> </a:t>
            </a:r>
            <a:r>
              <a:rPr lang="nl-NL" i="1" dirty="0">
                <a:solidFill>
                  <a:srgbClr val="663366"/>
                </a:solidFill>
              </a:rPr>
              <a:t>professionals </a:t>
            </a:r>
            <a:r>
              <a:rPr lang="nl-NL" i="1" dirty="0" err="1">
                <a:solidFill>
                  <a:srgbClr val="663366"/>
                </a:solidFill>
              </a:rPr>
              <a:t>acknowledge</a:t>
            </a:r>
            <a:r>
              <a:rPr lang="nl-NL" i="1" dirty="0">
                <a:solidFill>
                  <a:srgbClr val="663366"/>
                </a:solidFill>
              </a:rPr>
              <a:t> </a:t>
            </a:r>
            <a:r>
              <a:rPr lang="nl-NL" i="1" dirty="0" err="1">
                <a:solidFill>
                  <a:srgbClr val="663366"/>
                </a:solidFill>
              </a:rPr>
              <a:t>that</a:t>
            </a:r>
            <a:r>
              <a:rPr lang="nl-NL" i="1" dirty="0">
                <a:solidFill>
                  <a:srgbClr val="663366"/>
                </a:solidFill>
              </a:rPr>
              <a:t> </a:t>
            </a:r>
            <a:r>
              <a:rPr lang="nl-NL" i="1" dirty="0" err="1">
                <a:solidFill>
                  <a:srgbClr val="663366"/>
                </a:solidFill>
              </a:rPr>
              <a:t>parents</a:t>
            </a:r>
            <a:r>
              <a:rPr lang="nl-NL" i="1" dirty="0">
                <a:solidFill>
                  <a:srgbClr val="663366"/>
                </a:solidFill>
              </a:rPr>
              <a:t> are </a:t>
            </a:r>
            <a:r>
              <a:rPr lang="nl-NL" i="1" dirty="0" err="1">
                <a:solidFill>
                  <a:srgbClr val="663366"/>
                </a:solidFill>
              </a:rPr>
              <a:t>usually</a:t>
            </a:r>
            <a:r>
              <a:rPr lang="nl-NL" i="1" dirty="0">
                <a:solidFill>
                  <a:srgbClr val="663366"/>
                </a:solidFill>
              </a:rPr>
              <a:t> </a:t>
            </a:r>
            <a:r>
              <a:rPr lang="nl-NL" i="1" dirty="0" err="1">
                <a:solidFill>
                  <a:srgbClr val="663366"/>
                </a:solidFill>
              </a:rPr>
              <a:t>aware</a:t>
            </a:r>
            <a:r>
              <a:rPr lang="nl-NL" i="1" dirty="0">
                <a:solidFill>
                  <a:srgbClr val="663366"/>
                </a:solidFill>
              </a:rPr>
              <a:t> of </a:t>
            </a:r>
            <a:r>
              <a:rPr lang="nl-NL" i="1" dirty="0" err="1">
                <a:solidFill>
                  <a:srgbClr val="663366"/>
                </a:solidFill>
              </a:rPr>
              <a:t>their</a:t>
            </a:r>
            <a:r>
              <a:rPr lang="nl-NL" i="1" dirty="0">
                <a:solidFill>
                  <a:srgbClr val="663366"/>
                </a:solidFill>
              </a:rPr>
              <a:t> </a:t>
            </a:r>
            <a:r>
              <a:rPr lang="nl-NL" i="1" dirty="0" err="1">
                <a:solidFill>
                  <a:srgbClr val="663366"/>
                </a:solidFill>
              </a:rPr>
              <a:t>children’s</a:t>
            </a:r>
            <a:r>
              <a:rPr lang="nl-NL" i="1" dirty="0">
                <a:solidFill>
                  <a:srgbClr val="663366"/>
                </a:solidFill>
              </a:rPr>
              <a:t> </a:t>
            </a:r>
            <a:r>
              <a:rPr lang="nl-NL" i="1" dirty="0" err="1">
                <a:solidFill>
                  <a:srgbClr val="663366"/>
                </a:solidFill>
              </a:rPr>
              <a:t>needs</a:t>
            </a:r>
            <a:r>
              <a:rPr lang="nl-NL" i="1" dirty="0">
                <a:solidFill>
                  <a:srgbClr val="663366"/>
                </a:solidFill>
              </a:rPr>
              <a:t> </a:t>
            </a:r>
            <a:r>
              <a:rPr lang="nl-NL" i="1" dirty="0" err="1">
                <a:solidFill>
                  <a:srgbClr val="663366"/>
                </a:solidFill>
              </a:rPr>
              <a:t>and</a:t>
            </a:r>
            <a:r>
              <a:rPr lang="nl-NL" i="1" dirty="0">
                <a:solidFill>
                  <a:srgbClr val="663366"/>
                </a:solidFill>
              </a:rPr>
              <a:t> </a:t>
            </a:r>
            <a:r>
              <a:rPr lang="nl-NL" i="1" dirty="0" err="1">
                <a:solidFill>
                  <a:srgbClr val="663366"/>
                </a:solidFill>
              </a:rPr>
              <a:t>difficulties</a:t>
            </a:r>
            <a:r>
              <a:rPr lang="nl-NL" i="1" dirty="0">
                <a:solidFill>
                  <a:srgbClr val="663366"/>
                </a:solidFill>
              </a:rPr>
              <a:t> </a:t>
            </a:r>
            <a:r>
              <a:rPr lang="nl-NL" i="1" dirty="0" err="1">
                <a:solidFill>
                  <a:srgbClr val="663366"/>
                </a:solidFill>
              </a:rPr>
              <a:t>and</a:t>
            </a:r>
            <a:r>
              <a:rPr lang="nl-NL" i="1" dirty="0">
                <a:solidFill>
                  <a:srgbClr val="663366"/>
                </a:solidFill>
              </a:rPr>
              <a:t> are </a:t>
            </a:r>
            <a:r>
              <a:rPr lang="nl-NL" i="1" dirty="0" err="1">
                <a:solidFill>
                  <a:srgbClr val="663366"/>
                </a:solidFill>
              </a:rPr>
              <a:t>willing</a:t>
            </a:r>
            <a:r>
              <a:rPr lang="nl-NL" i="1" dirty="0">
                <a:solidFill>
                  <a:srgbClr val="663366"/>
                </a:solidFill>
              </a:rPr>
              <a:t> </a:t>
            </a:r>
            <a:r>
              <a:rPr lang="nl-NL" i="1" dirty="0" err="1">
                <a:solidFill>
                  <a:srgbClr val="663366"/>
                </a:solidFill>
              </a:rPr>
              <a:t>to</a:t>
            </a:r>
            <a:r>
              <a:rPr lang="nl-NL" i="1" dirty="0">
                <a:solidFill>
                  <a:srgbClr val="663366"/>
                </a:solidFill>
              </a:rPr>
              <a:t> support </a:t>
            </a:r>
            <a:r>
              <a:rPr lang="nl-NL" i="1" dirty="0" err="1">
                <a:solidFill>
                  <a:srgbClr val="663366"/>
                </a:solidFill>
              </a:rPr>
              <a:t>their</a:t>
            </a:r>
            <a:r>
              <a:rPr lang="nl-NL" i="1" dirty="0">
                <a:solidFill>
                  <a:srgbClr val="663366"/>
                </a:solidFill>
              </a:rPr>
              <a:t> development, </a:t>
            </a:r>
            <a:r>
              <a:rPr lang="nl-NL" i="1" dirty="0" err="1">
                <a:solidFill>
                  <a:srgbClr val="663366"/>
                </a:solidFill>
              </a:rPr>
              <a:t>the</a:t>
            </a:r>
            <a:r>
              <a:rPr lang="nl-NL" i="1" dirty="0">
                <a:solidFill>
                  <a:srgbClr val="663366"/>
                </a:solidFill>
              </a:rPr>
              <a:t> non-</a:t>
            </a:r>
            <a:r>
              <a:rPr lang="nl-NL" i="1" dirty="0" err="1">
                <a:solidFill>
                  <a:srgbClr val="663366"/>
                </a:solidFill>
              </a:rPr>
              <a:t>optimal</a:t>
            </a:r>
            <a:r>
              <a:rPr lang="nl-NL" i="1" dirty="0">
                <a:solidFill>
                  <a:srgbClr val="663366"/>
                </a:solidFill>
              </a:rPr>
              <a:t> </a:t>
            </a:r>
            <a:r>
              <a:rPr lang="nl-NL" i="1" dirty="0" err="1">
                <a:solidFill>
                  <a:srgbClr val="663366"/>
                </a:solidFill>
              </a:rPr>
              <a:t>division</a:t>
            </a:r>
            <a:r>
              <a:rPr lang="nl-NL" i="1" dirty="0">
                <a:solidFill>
                  <a:srgbClr val="663366"/>
                </a:solidFill>
              </a:rPr>
              <a:t> of </a:t>
            </a:r>
            <a:r>
              <a:rPr lang="nl-NL" i="1" dirty="0" err="1">
                <a:solidFill>
                  <a:srgbClr val="663366"/>
                </a:solidFill>
              </a:rPr>
              <a:t>roles</a:t>
            </a:r>
            <a:r>
              <a:rPr lang="nl-NL" i="1" dirty="0">
                <a:solidFill>
                  <a:srgbClr val="663366"/>
                </a:solidFill>
              </a:rPr>
              <a:t>, e.g. professionals as </a:t>
            </a:r>
            <a:r>
              <a:rPr lang="nl-NL" i="1" dirty="0" err="1">
                <a:solidFill>
                  <a:srgbClr val="663366"/>
                </a:solidFill>
              </a:rPr>
              <a:t>advice</a:t>
            </a:r>
            <a:r>
              <a:rPr lang="nl-NL" i="1" dirty="0">
                <a:solidFill>
                  <a:srgbClr val="663366"/>
                </a:solidFill>
              </a:rPr>
              <a:t> </a:t>
            </a:r>
            <a:r>
              <a:rPr lang="nl-NL" i="1" dirty="0" err="1">
                <a:solidFill>
                  <a:srgbClr val="663366"/>
                </a:solidFill>
              </a:rPr>
              <a:t>givers</a:t>
            </a:r>
            <a:r>
              <a:rPr lang="nl-NL" i="1" dirty="0">
                <a:solidFill>
                  <a:srgbClr val="663366"/>
                </a:solidFill>
              </a:rPr>
              <a:t> </a:t>
            </a:r>
            <a:r>
              <a:rPr lang="nl-NL" i="1" dirty="0" err="1">
                <a:solidFill>
                  <a:srgbClr val="663366"/>
                </a:solidFill>
              </a:rPr>
              <a:t>and</a:t>
            </a:r>
            <a:r>
              <a:rPr lang="nl-NL" i="1" dirty="0">
                <a:solidFill>
                  <a:srgbClr val="663366"/>
                </a:solidFill>
              </a:rPr>
              <a:t> </a:t>
            </a:r>
            <a:r>
              <a:rPr lang="nl-NL" i="1" dirty="0" err="1">
                <a:solidFill>
                  <a:srgbClr val="663366"/>
                </a:solidFill>
              </a:rPr>
              <a:t>parents</a:t>
            </a:r>
            <a:r>
              <a:rPr lang="nl-NL" i="1" dirty="0">
                <a:solidFill>
                  <a:srgbClr val="663366"/>
                </a:solidFill>
              </a:rPr>
              <a:t> as </a:t>
            </a:r>
            <a:r>
              <a:rPr lang="nl-NL" i="1" dirty="0" err="1">
                <a:solidFill>
                  <a:srgbClr val="663366"/>
                </a:solidFill>
              </a:rPr>
              <a:t>advice</a:t>
            </a:r>
            <a:r>
              <a:rPr lang="nl-NL" i="1" dirty="0">
                <a:solidFill>
                  <a:srgbClr val="663366"/>
                </a:solidFill>
              </a:rPr>
              <a:t> </a:t>
            </a:r>
            <a:r>
              <a:rPr lang="nl-NL" i="1" dirty="0" err="1">
                <a:solidFill>
                  <a:srgbClr val="663366"/>
                </a:solidFill>
              </a:rPr>
              <a:t>seekers</a:t>
            </a:r>
            <a:r>
              <a:rPr lang="nl-NL" i="1" dirty="0">
                <a:solidFill>
                  <a:srgbClr val="663366"/>
                </a:solidFill>
              </a:rPr>
              <a:t>, </a:t>
            </a:r>
            <a:r>
              <a:rPr lang="nl-NL" i="1" dirty="0" err="1">
                <a:solidFill>
                  <a:srgbClr val="663366"/>
                </a:solidFill>
              </a:rPr>
              <a:t>can</a:t>
            </a:r>
            <a:r>
              <a:rPr lang="nl-NL" i="1" dirty="0">
                <a:solidFill>
                  <a:srgbClr val="663366"/>
                </a:solidFill>
              </a:rPr>
              <a:t> </a:t>
            </a:r>
            <a:r>
              <a:rPr lang="nl-NL" i="1" dirty="0" err="1">
                <a:solidFill>
                  <a:srgbClr val="663366"/>
                </a:solidFill>
              </a:rPr>
              <a:t>be</a:t>
            </a:r>
            <a:r>
              <a:rPr lang="nl-NL" i="1" dirty="0">
                <a:solidFill>
                  <a:srgbClr val="663366"/>
                </a:solidFill>
              </a:rPr>
              <a:t> </a:t>
            </a:r>
            <a:r>
              <a:rPr lang="nl-NL" i="1" dirty="0" err="1">
                <a:solidFill>
                  <a:srgbClr val="663366"/>
                </a:solidFill>
              </a:rPr>
              <a:t>overcome</a:t>
            </a:r>
            <a:r>
              <a:rPr lang="nl-NL" dirty="0">
                <a:solidFill>
                  <a:srgbClr val="663366"/>
                </a:solidFill>
              </a:rPr>
              <a:t>. </a:t>
            </a:r>
          </a:p>
          <a:p>
            <a:pPr marL="0" indent="0">
              <a:buNone/>
            </a:pPr>
            <a:endParaRPr lang="nl-NL" dirty="0">
              <a:solidFill>
                <a:srgbClr val="663366"/>
              </a:solidFill>
            </a:endParaRPr>
          </a:p>
          <a:p>
            <a:endParaRPr lang="nl-NL" dirty="0"/>
          </a:p>
        </p:txBody>
      </p:sp>
    </p:spTree>
    <p:extLst>
      <p:ext uri="{BB962C8B-B14F-4D97-AF65-F5344CB8AC3E}">
        <p14:creationId xmlns:p14="http://schemas.microsoft.com/office/powerpoint/2010/main" val="327183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92468" y="94593"/>
            <a:ext cx="7383518" cy="987973"/>
          </a:xfrm>
        </p:spPr>
        <p:txBody>
          <a:bodyPr>
            <a:normAutofit/>
          </a:bodyPr>
          <a:lstStyle/>
          <a:p>
            <a:r>
              <a:rPr lang="nl-NL" sz="2800" dirty="0"/>
              <a:t>Partnerschap tussen professionals en </a:t>
            </a:r>
            <a:r>
              <a:rPr lang="nl-NL" sz="2800" dirty="0" smtClean="0"/>
              <a:t>ouders. </a:t>
            </a:r>
            <a:r>
              <a:rPr lang="nl-NL" sz="2800" dirty="0"/>
              <a:t>T</a:t>
            </a:r>
            <a:r>
              <a:rPr lang="nl-NL" sz="2800" dirty="0" smtClean="0"/>
              <a:t>heoretisch kader</a:t>
            </a:r>
            <a:endParaRPr lang="nl-NL" sz="2800" dirty="0"/>
          </a:p>
        </p:txBody>
      </p:sp>
      <p:sp>
        <p:nvSpPr>
          <p:cNvPr id="3" name="Tijdelijke aanduiding voor inhoud 2"/>
          <p:cNvSpPr>
            <a:spLocks noGrp="1"/>
          </p:cNvSpPr>
          <p:nvPr>
            <p:ph idx="1"/>
          </p:nvPr>
        </p:nvSpPr>
        <p:spPr>
          <a:xfrm>
            <a:off x="1492468" y="1156138"/>
            <a:ext cx="7383518" cy="3773214"/>
          </a:xfrm>
        </p:spPr>
        <p:txBody>
          <a:bodyPr>
            <a:normAutofit fontScale="40000" lnSpcReduction="20000"/>
          </a:bodyPr>
          <a:lstStyle/>
          <a:p>
            <a:pPr marL="0" indent="0">
              <a:buNone/>
            </a:pPr>
            <a:r>
              <a:rPr lang="nl-NL" sz="5000" dirty="0" smtClean="0">
                <a:solidFill>
                  <a:srgbClr val="663366"/>
                </a:solidFill>
              </a:rPr>
              <a:t>Belangrijk om samenwerking ouders-professionals in onderwijs en jeugdhulpverlening te optimaliseren </a:t>
            </a:r>
            <a:r>
              <a:rPr lang="nl-NL" sz="4000" dirty="0" smtClean="0">
                <a:solidFill>
                  <a:srgbClr val="663366"/>
                </a:solidFill>
              </a:rPr>
              <a:t>(resp. De Greef et al., 2017; Lusse, 2015)</a:t>
            </a:r>
          </a:p>
          <a:p>
            <a:r>
              <a:rPr lang="nl-NL" sz="5000" dirty="0" smtClean="0">
                <a:solidFill>
                  <a:srgbClr val="663366"/>
                </a:solidFill>
              </a:rPr>
              <a:t>Onderwijs: ‘partnerschap’  leidt tot geïntegreerde zorg thuis-school  </a:t>
            </a:r>
          </a:p>
          <a:p>
            <a:r>
              <a:rPr lang="nl-NL" sz="5000" dirty="0" smtClean="0">
                <a:solidFill>
                  <a:srgbClr val="663366"/>
                </a:solidFill>
              </a:rPr>
              <a:t>Jeugdhulp: ‘persoonlijke alliantie – taakalliantie’: ouder en professional samen verantwoordelijk voor passend stuk hulpverlening</a:t>
            </a:r>
          </a:p>
          <a:p>
            <a:endParaRPr lang="nl-NL" sz="5000" dirty="0" smtClean="0">
              <a:solidFill>
                <a:srgbClr val="663366"/>
              </a:solidFill>
            </a:endParaRPr>
          </a:p>
          <a:p>
            <a:pPr marL="0" indent="0">
              <a:buNone/>
            </a:pPr>
            <a:r>
              <a:rPr lang="nl-NL" sz="5000" dirty="0" smtClean="0">
                <a:solidFill>
                  <a:srgbClr val="663366"/>
                </a:solidFill>
              </a:rPr>
              <a:t>Sterke alliantie ouders-professionals in jeugdhulpverlening leidt tot verbetering tevredenheid over zorg, functioneren ouders, pos. resultaten ouderondersteuning thuis, welbevinden en psychosociale ontwikkeling kinderen/jongeren </a:t>
            </a:r>
            <a:r>
              <a:rPr lang="nl-NL" sz="4000" dirty="0" smtClean="0">
                <a:solidFill>
                  <a:srgbClr val="663366"/>
                </a:solidFill>
              </a:rPr>
              <a:t>(De Greef et al., 2017; 2018)  </a:t>
            </a:r>
          </a:p>
          <a:p>
            <a:endParaRPr lang="nl-NL" dirty="0"/>
          </a:p>
        </p:txBody>
      </p:sp>
    </p:spTree>
    <p:extLst>
      <p:ext uri="{BB962C8B-B14F-4D97-AF65-F5344CB8AC3E}">
        <p14:creationId xmlns:p14="http://schemas.microsoft.com/office/powerpoint/2010/main" val="4190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4"/>
          </p:nvPr>
        </p:nvSpPr>
        <p:spPr/>
        <p:txBody>
          <a:bodyPr/>
          <a:lstStyle/>
          <a:p>
            <a:pPr defTabSz="685800" eaLnBrk="0" fontAlgn="base" hangingPunct="0">
              <a:spcBef>
                <a:spcPct val="0"/>
              </a:spcBef>
              <a:spcAft>
                <a:spcPct val="0"/>
              </a:spcAft>
            </a:pPr>
            <a:fld id="{513CBD93-3318-4B48-B3BC-79E8361AB13D}" type="slidenum">
              <a:rPr lang="nl-NL">
                <a:solidFill>
                  <a:srgbClr val="000000">
                    <a:tint val="75000"/>
                  </a:srgbClr>
                </a:solidFill>
                <a:ea typeface="ＭＳ Ｐゴシック" charset="0"/>
              </a:rPr>
              <a:pPr defTabSz="685800" eaLnBrk="0" fontAlgn="base" hangingPunct="0">
                <a:spcBef>
                  <a:spcPct val="0"/>
                </a:spcBef>
                <a:spcAft>
                  <a:spcPct val="0"/>
                </a:spcAft>
              </a:pPr>
              <a:t>3</a:t>
            </a:fld>
            <a:endParaRPr lang="nl-NL" dirty="0">
              <a:solidFill>
                <a:srgbClr val="000000">
                  <a:tint val="75000"/>
                </a:srgbClr>
              </a:solidFill>
              <a:ea typeface="ＭＳ Ｐゴシック" charset="0"/>
            </a:endParaRPr>
          </a:p>
        </p:txBody>
      </p:sp>
      <p:sp>
        <p:nvSpPr>
          <p:cNvPr id="4" name="Titel 3"/>
          <p:cNvSpPr>
            <a:spLocks noGrp="1"/>
          </p:cNvSpPr>
          <p:nvPr>
            <p:ph type="title"/>
          </p:nvPr>
        </p:nvSpPr>
        <p:spPr/>
        <p:txBody>
          <a:bodyPr/>
          <a:lstStyle/>
          <a:p>
            <a:r>
              <a:rPr lang="nl-NL" dirty="0"/>
              <a:t>Partnerschap tussen professionals en </a:t>
            </a:r>
            <a:r>
              <a:rPr lang="nl-NL" dirty="0" smtClean="0"/>
              <a:t>ouders.  Theoretisch kader</a:t>
            </a:r>
            <a:endParaRPr lang="en-US" dirty="0"/>
          </a:p>
        </p:txBody>
      </p:sp>
      <p:sp>
        <p:nvSpPr>
          <p:cNvPr id="5" name="Tijdelijke aanduiding voor inhoud 4"/>
          <p:cNvSpPr>
            <a:spLocks noGrp="1"/>
          </p:cNvSpPr>
          <p:nvPr>
            <p:ph idx="1"/>
          </p:nvPr>
        </p:nvSpPr>
        <p:spPr>
          <a:xfrm>
            <a:off x="533400" y="1491630"/>
            <a:ext cx="8153400" cy="3294366"/>
          </a:xfrm>
        </p:spPr>
        <p:txBody>
          <a:bodyPr/>
          <a:lstStyle/>
          <a:p>
            <a:r>
              <a:rPr lang="nl-NL" sz="2000" dirty="0" smtClean="0"/>
              <a:t>‘Partnerschap’: vertrouwensrelatie, ouders </a:t>
            </a:r>
            <a:r>
              <a:rPr lang="nl-NL" sz="2000" dirty="0"/>
              <a:t>om input vragen, </a:t>
            </a:r>
            <a:r>
              <a:rPr lang="nl-NL" sz="2000" dirty="0" smtClean="0"/>
              <a:t>meenemen </a:t>
            </a:r>
            <a:r>
              <a:rPr lang="nl-NL" sz="2000" dirty="0"/>
              <a:t>bij </a:t>
            </a:r>
            <a:r>
              <a:rPr lang="nl-NL" sz="2000" dirty="0" smtClean="0"/>
              <a:t>beslissingen omtrent zorg, ondersteuning </a:t>
            </a:r>
            <a:r>
              <a:rPr lang="nl-NL" sz="2000" dirty="0"/>
              <a:t>thuis afstemmen met </a:t>
            </a:r>
            <a:r>
              <a:rPr lang="nl-NL" sz="2000" dirty="0" smtClean="0"/>
              <a:t>ouders - leidt tot gecoördineerde </a:t>
            </a:r>
            <a:r>
              <a:rPr lang="nl-NL" sz="2000" dirty="0"/>
              <a:t>inzet thuis en </a:t>
            </a:r>
            <a:r>
              <a:rPr lang="nl-NL" sz="2000" dirty="0" smtClean="0"/>
              <a:t>school </a:t>
            </a:r>
            <a:r>
              <a:rPr lang="nl-NL" sz="1600" dirty="0" smtClean="0"/>
              <a:t>(Leenders et al, 2018; 2019), </a:t>
            </a:r>
            <a:r>
              <a:rPr lang="nl-NL" sz="2000" dirty="0" smtClean="0"/>
              <a:t>bevordert </a:t>
            </a:r>
            <a:r>
              <a:rPr lang="nl-NL" sz="2000" dirty="0"/>
              <a:t>motivatie, welzijn, </a:t>
            </a:r>
            <a:r>
              <a:rPr lang="nl-NL" sz="2000" dirty="0" smtClean="0"/>
              <a:t>zelfvertrouwen, leerprestaties </a:t>
            </a:r>
            <a:r>
              <a:rPr lang="nl-NL" sz="1600" dirty="0" smtClean="0"/>
              <a:t>(o.a. Bakker et al., 2013); </a:t>
            </a:r>
            <a:r>
              <a:rPr lang="nl-NL" sz="2000" dirty="0" smtClean="0"/>
              <a:t>positief effect op </a:t>
            </a:r>
            <a:r>
              <a:rPr lang="nl-NL" sz="2000" dirty="0" smtClean="0">
                <a:latin typeface="Arial" panose="020B0604020202020204" pitchFamily="34" charset="0"/>
                <a:cs typeface="Arial" panose="020B0604020202020204" pitchFamily="34" charset="0"/>
              </a:rPr>
              <a:t>gedragsproblemen </a:t>
            </a:r>
            <a:r>
              <a:rPr lang="nl-NL" sz="1600" dirty="0" smtClean="0">
                <a:latin typeface="Arial" panose="020B0604020202020204" pitchFamily="34" charset="0"/>
                <a:cs typeface="Arial" panose="020B0604020202020204" pitchFamily="34" charset="0"/>
              </a:rPr>
              <a:t>(</a:t>
            </a:r>
            <a:r>
              <a:rPr lang="en-GB" sz="1600" dirty="0" smtClean="0">
                <a:latin typeface="Arial" panose="020B0604020202020204" pitchFamily="34" charset="0"/>
                <a:ea typeface="Times New Roman" panose="02020603050405020304" pitchFamily="18" charset="0"/>
                <a:cs typeface="Arial" panose="020B0604020202020204" pitchFamily="34" charset="0"/>
              </a:rPr>
              <a:t>Kim et al., 2013; Thijs </a:t>
            </a:r>
            <a:r>
              <a:rPr lang="en-GB" sz="1600" dirty="0">
                <a:latin typeface="Arial" panose="020B0604020202020204" pitchFamily="34" charset="0"/>
                <a:ea typeface="Times New Roman" panose="02020603050405020304" pitchFamily="18" charset="0"/>
                <a:cs typeface="Arial" panose="020B0604020202020204" pitchFamily="34" charset="0"/>
              </a:rPr>
              <a:t>&amp; </a:t>
            </a:r>
            <a:r>
              <a:rPr lang="en-GB" sz="1600" dirty="0" err="1">
                <a:latin typeface="Arial" panose="020B0604020202020204" pitchFamily="34" charset="0"/>
                <a:ea typeface="Times New Roman" panose="02020603050405020304" pitchFamily="18" charset="0"/>
                <a:cs typeface="Arial" panose="020B0604020202020204" pitchFamily="34" charset="0"/>
              </a:rPr>
              <a:t>Eilbracht</a:t>
            </a:r>
            <a:r>
              <a:rPr lang="en-GB" sz="1600" dirty="0">
                <a:latin typeface="Arial" panose="020B0604020202020204" pitchFamily="34" charset="0"/>
                <a:ea typeface="Times New Roman" panose="02020603050405020304" pitchFamily="18" charset="0"/>
                <a:cs typeface="Arial" panose="020B0604020202020204" pitchFamily="34" charset="0"/>
              </a:rPr>
              <a:t>, 2012). </a:t>
            </a:r>
            <a:endParaRPr lang="en-GB" sz="1600" dirty="0" smtClean="0">
              <a:latin typeface="Arial" panose="020B0604020202020204" pitchFamily="34" charset="0"/>
              <a:ea typeface="Times New Roman" panose="02020603050405020304" pitchFamily="18"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Maar </a:t>
            </a:r>
            <a:r>
              <a:rPr lang="en-GB" sz="2000" dirty="0" err="1" smtClean="0">
                <a:latin typeface="Arial" panose="020B0604020202020204" pitchFamily="34" charset="0"/>
                <a:cs typeface="Arial" panose="020B0604020202020204" pitchFamily="34" charset="0"/>
              </a:rPr>
              <a:t>bij</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zorgleerlingen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onderwijsprofessionals</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teveel</a:t>
            </a:r>
            <a:r>
              <a:rPr lang="en-GB" sz="2000" dirty="0" smtClean="0">
                <a:latin typeface="Arial" panose="020B0604020202020204" pitchFamily="34" charset="0"/>
                <a:cs typeface="Arial" panose="020B0604020202020204" pitchFamily="34" charset="0"/>
              </a:rPr>
              <a:t> expert </a:t>
            </a:r>
            <a:r>
              <a:rPr lang="en-GB" sz="2000" dirty="0" err="1" smtClean="0">
                <a:latin typeface="Arial" panose="020B0604020202020204" pitchFamily="34" charset="0"/>
                <a:cs typeface="Arial" panose="020B0604020202020204" pitchFamily="34" charset="0"/>
              </a:rPr>
              <a:t>rol</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Ouders</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verliezen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regie</a:t>
            </a:r>
            <a:r>
              <a:rPr lang="en-GB" sz="2000" dirty="0" smtClean="0">
                <a:latin typeface="Arial" panose="020B0604020202020204" pitchFamily="34" charset="0"/>
                <a:cs typeface="Arial" panose="020B0604020202020204" pitchFamily="34" charset="0"/>
              </a:rPr>
              <a:t>, expertise </a:t>
            </a:r>
            <a:r>
              <a:rPr lang="en-GB" sz="2000" dirty="0" err="1" smtClean="0">
                <a:latin typeface="Arial" panose="020B0604020202020204" pitchFamily="34" charset="0"/>
                <a:cs typeface="Arial" panose="020B0604020202020204" pitchFamily="34" charset="0"/>
              </a:rPr>
              <a:t>onvoldoende</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benut</a:t>
            </a:r>
            <a:r>
              <a:rPr lang="en-GB" sz="2000" dirty="0" smtClean="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(Leenders et al., 2019; </a:t>
            </a:r>
            <a:r>
              <a:rPr lang="en-GB" sz="1600" dirty="0" smtClean="0">
                <a:latin typeface="Arial" panose="020B0604020202020204" pitchFamily="34" charset="0"/>
                <a:ea typeface="Times New Roman" panose="02020603050405020304" pitchFamily="18" charset="0"/>
                <a:cs typeface="Arial" panose="020B0604020202020204" pitchFamily="34" charset="0"/>
              </a:rPr>
              <a:t>Cheatham </a:t>
            </a:r>
            <a:r>
              <a:rPr lang="en-GB" sz="1600" dirty="0">
                <a:latin typeface="Arial" panose="020B0604020202020204" pitchFamily="34" charset="0"/>
                <a:ea typeface="Times New Roman" panose="02020603050405020304" pitchFamily="18" charset="0"/>
                <a:cs typeface="Arial" panose="020B0604020202020204" pitchFamily="34" charset="0"/>
              </a:rPr>
              <a:t>&amp; </a:t>
            </a:r>
            <a:r>
              <a:rPr lang="en-GB" sz="1600" dirty="0" err="1">
                <a:latin typeface="Arial" panose="020B0604020202020204" pitchFamily="34" charset="0"/>
                <a:ea typeface="Times New Roman" panose="02020603050405020304" pitchFamily="18" charset="0"/>
                <a:cs typeface="Arial" panose="020B0604020202020204" pitchFamily="34" charset="0"/>
              </a:rPr>
              <a:t>Ostrosky</a:t>
            </a:r>
            <a:r>
              <a:rPr lang="en-GB" sz="1600" dirty="0">
                <a:latin typeface="Arial" panose="020B0604020202020204" pitchFamily="34" charset="0"/>
                <a:ea typeface="Times New Roman" panose="02020603050405020304" pitchFamily="18" charset="0"/>
                <a:cs typeface="Arial" panose="020B0604020202020204" pitchFamily="34" charset="0"/>
              </a:rPr>
              <a:t>, 2011). </a:t>
            </a:r>
            <a:endParaRPr lang="en-GB" sz="1600" dirty="0" smtClean="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GB" sz="1800" dirty="0" smtClean="0">
                <a:latin typeface="Arial" panose="020B0604020202020204" pitchFamily="34" charset="0"/>
                <a:ea typeface="Times New Roman" panose="02020603050405020304" pitchFamily="18" charset="0"/>
                <a:cs typeface="Arial" panose="020B0604020202020204" pitchFamily="34" charset="0"/>
              </a:rPr>
              <a:t> </a:t>
            </a:r>
          </a:p>
          <a:p>
            <a:endParaRPr lang="nl-NL" sz="1800" b="1" dirty="0">
              <a:latin typeface="Arial" panose="020B0604020202020204" pitchFamily="34" charset="0"/>
              <a:cs typeface="Arial" panose="020B0604020202020204" pitchFamily="34" charset="0"/>
            </a:endParaRPr>
          </a:p>
          <a:p>
            <a:endParaRPr lang="nl-NL" sz="2100" b="1" dirty="0"/>
          </a:p>
        </p:txBody>
      </p:sp>
    </p:spTree>
    <p:extLst>
      <p:ext uri="{BB962C8B-B14F-4D97-AF65-F5344CB8AC3E}">
        <p14:creationId xmlns:p14="http://schemas.microsoft.com/office/powerpoint/2010/main" val="349494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92468" y="313151"/>
            <a:ext cx="7383518" cy="726509"/>
          </a:xfrm>
        </p:spPr>
        <p:txBody>
          <a:bodyPr/>
          <a:lstStyle/>
          <a:p>
            <a:r>
              <a:rPr lang="nl-NL" dirty="0" smtClean="0"/>
              <a:t>Onderzoeksvragen</a:t>
            </a:r>
            <a:endParaRPr lang="nl-NL" dirty="0"/>
          </a:p>
        </p:txBody>
      </p:sp>
      <p:sp>
        <p:nvSpPr>
          <p:cNvPr id="3" name="Tijdelijke aanduiding voor inhoud 2"/>
          <p:cNvSpPr>
            <a:spLocks noGrp="1"/>
          </p:cNvSpPr>
          <p:nvPr>
            <p:ph idx="1"/>
          </p:nvPr>
        </p:nvSpPr>
        <p:spPr>
          <a:xfrm>
            <a:off x="1492468" y="1678489"/>
            <a:ext cx="7383518" cy="2735828"/>
          </a:xfrm>
        </p:spPr>
        <p:txBody>
          <a:bodyPr>
            <a:normAutofit fontScale="85000" lnSpcReduction="10000"/>
          </a:bodyPr>
          <a:lstStyle/>
          <a:p>
            <a:pPr marL="457200" indent="-457200">
              <a:buFont typeface="+mj-lt"/>
              <a:buAutoNum type="arabicPeriod"/>
            </a:pPr>
            <a:r>
              <a:rPr lang="nl-NL" dirty="0">
                <a:solidFill>
                  <a:srgbClr val="663366"/>
                </a:solidFill>
              </a:rPr>
              <a:t>Wat zijn </a:t>
            </a:r>
            <a:r>
              <a:rPr lang="nl-NL" dirty="0" smtClean="0">
                <a:solidFill>
                  <a:srgbClr val="663366"/>
                </a:solidFill>
              </a:rPr>
              <a:t>de ervaringen van ouders in de samenwerking met professionals [waar het gaat om de vertrouwensrelatie, vormgeving van de samenwerking, eigen inbreng van ouders en hun ideeën over partnerschap]?</a:t>
            </a:r>
          </a:p>
          <a:p>
            <a:pPr marL="457200" indent="-457200">
              <a:buFont typeface="+mj-lt"/>
              <a:buAutoNum type="arabicPeriod"/>
            </a:pPr>
            <a:endParaRPr lang="nl-NL" dirty="0" smtClean="0">
              <a:solidFill>
                <a:srgbClr val="663366"/>
              </a:solidFill>
            </a:endParaRPr>
          </a:p>
          <a:p>
            <a:pPr marL="457200" indent="-457200">
              <a:buFont typeface="+mj-lt"/>
              <a:buAutoNum type="arabicPeriod"/>
            </a:pPr>
            <a:r>
              <a:rPr lang="nl-NL" dirty="0" smtClean="0">
                <a:solidFill>
                  <a:srgbClr val="663366"/>
                </a:solidFill>
              </a:rPr>
              <a:t>In hoeverre hangt de kwaliteit van de samenwerkingsrelatie en de mate waarin ouders regie voeren over de opvoeding samen met het type voorziening </a:t>
            </a:r>
            <a:r>
              <a:rPr lang="nl-NL" dirty="0">
                <a:solidFill>
                  <a:srgbClr val="663366"/>
                </a:solidFill>
              </a:rPr>
              <a:t>in de jeugdhulpverlening waar zij mee te maken hebben? </a:t>
            </a:r>
          </a:p>
        </p:txBody>
      </p:sp>
    </p:spTree>
    <p:extLst>
      <p:ext uri="{BB962C8B-B14F-4D97-AF65-F5344CB8AC3E}">
        <p14:creationId xmlns:p14="http://schemas.microsoft.com/office/powerpoint/2010/main" val="762806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76400" y="200416"/>
            <a:ext cx="7199586" cy="676406"/>
          </a:xfrm>
        </p:spPr>
        <p:txBody>
          <a:bodyPr/>
          <a:lstStyle/>
          <a:p>
            <a:pPr algn="ctr"/>
            <a:r>
              <a:rPr lang="nl-NL" dirty="0"/>
              <a:t>Opzet onderzoek</a:t>
            </a:r>
          </a:p>
        </p:txBody>
      </p:sp>
      <p:sp>
        <p:nvSpPr>
          <p:cNvPr id="3" name="Tijdelijke aanduiding voor inhoud 2"/>
          <p:cNvSpPr>
            <a:spLocks noGrp="1"/>
          </p:cNvSpPr>
          <p:nvPr>
            <p:ph idx="1"/>
          </p:nvPr>
        </p:nvSpPr>
        <p:spPr>
          <a:xfrm>
            <a:off x="1676400" y="1097280"/>
            <a:ext cx="7199586" cy="3457681"/>
          </a:xfrm>
        </p:spPr>
        <p:txBody>
          <a:bodyPr>
            <a:normAutofit lnSpcReduction="10000"/>
          </a:bodyPr>
          <a:lstStyle/>
          <a:p>
            <a:r>
              <a:rPr lang="nl-NL" dirty="0">
                <a:solidFill>
                  <a:srgbClr val="00B0F0"/>
                </a:solidFill>
              </a:rPr>
              <a:t>Respondenten</a:t>
            </a:r>
            <a:r>
              <a:rPr lang="nl-NL" dirty="0"/>
              <a:t>: 103 ouders van jeugdigen binnen ambulante, </a:t>
            </a:r>
            <a:r>
              <a:rPr lang="nl-NL" dirty="0" smtClean="0"/>
              <a:t>semi-residentiële </a:t>
            </a:r>
            <a:r>
              <a:rPr lang="nl-NL" dirty="0"/>
              <a:t>en </a:t>
            </a:r>
            <a:r>
              <a:rPr lang="nl-NL" dirty="0" smtClean="0"/>
              <a:t>residentiële jeugdhulpverlening</a:t>
            </a:r>
            <a:endParaRPr lang="nl-NL" dirty="0"/>
          </a:p>
          <a:p>
            <a:r>
              <a:rPr lang="nl-NL" dirty="0">
                <a:solidFill>
                  <a:srgbClr val="00B0F0"/>
                </a:solidFill>
              </a:rPr>
              <a:t>Topiclist</a:t>
            </a:r>
            <a:r>
              <a:rPr lang="nl-NL" dirty="0"/>
              <a:t>: vertrouwensrelatie, vormgeving samenwerking, eigen </a:t>
            </a:r>
            <a:r>
              <a:rPr lang="nl-NL" dirty="0" smtClean="0"/>
              <a:t>inbreng ouders, partnerschap</a:t>
            </a:r>
          </a:p>
          <a:p>
            <a:r>
              <a:rPr lang="nl-NL" dirty="0" smtClean="0">
                <a:solidFill>
                  <a:srgbClr val="00B0F0"/>
                </a:solidFill>
              </a:rPr>
              <a:t>Procedure</a:t>
            </a:r>
            <a:r>
              <a:rPr lang="nl-NL" dirty="0"/>
              <a:t>: studenten interviewen ouders   </a:t>
            </a:r>
          </a:p>
          <a:p>
            <a:r>
              <a:rPr lang="nl-NL" dirty="0">
                <a:solidFill>
                  <a:srgbClr val="00B0F0"/>
                </a:solidFill>
              </a:rPr>
              <a:t>Analyse</a:t>
            </a:r>
            <a:r>
              <a:rPr lang="nl-NL" dirty="0"/>
              <a:t>: </a:t>
            </a:r>
            <a:r>
              <a:rPr lang="nl-NL" dirty="0" smtClean="0"/>
              <a:t>(1) kwalitatief /deductief </a:t>
            </a:r>
            <a:r>
              <a:rPr lang="nl-NL" dirty="0"/>
              <a:t>en </a:t>
            </a:r>
            <a:r>
              <a:rPr lang="nl-NL" dirty="0" smtClean="0"/>
              <a:t>(2) samenhang </a:t>
            </a:r>
            <a:r>
              <a:rPr lang="nl-NL" dirty="0"/>
              <a:t>met type </a:t>
            </a:r>
            <a:r>
              <a:rPr lang="nl-NL" dirty="0" smtClean="0"/>
              <a:t>instelling</a:t>
            </a:r>
            <a:endParaRPr lang="nl-NL" dirty="0"/>
          </a:p>
        </p:txBody>
      </p:sp>
    </p:spTree>
    <p:extLst>
      <p:ext uri="{BB962C8B-B14F-4D97-AF65-F5344CB8AC3E}">
        <p14:creationId xmlns:p14="http://schemas.microsoft.com/office/powerpoint/2010/main" val="408206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Respondenten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447899241"/>
              </p:ext>
            </p:extLst>
          </p:nvPr>
        </p:nvGraphicFramePr>
        <p:xfrm>
          <a:off x="1102290" y="1063627"/>
          <a:ext cx="6964471" cy="3765275"/>
        </p:xfrm>
        <a:graphic>
          <a:graphicData uri="http://schemas.openxmlformats.org/drawingml/2006/table">
            <a:tbl>
              <a:tblPr firstRow="1" firstCol="1" bandRow="1"/>
              <a:tblGrid>
                <a:gridCol w="1665962">
                  <a:extLst>
                    <a:ext uri="{9D8B030D-6E8A-4147-A177-3AD203B41FA5}">
                      <a16:colId xmlns:a16="http://schemas.microsoft.com/office/drawing/2014/main" val="3777468605"/>
                    </a:ext>
                  </a:extLst>
                </a:gridCol>
                <a:gridCol w="1346548">
                  <a:extLst>
                    <a:ext uri="{9D8B030D-6E8A-4147-A177-3AD203B41FA5}">
                      <a16:colId xmlns:a16="http://schemas.microsoft.com/office/drawing/2014/main" val="610355451"/>
                    </a:ext>
                  </a:extLst>
                </a:gridCol>
                <a:gridCol w="1452282">
                  <a:extLst>
                    <a:ext uri="{9D8B030D-6E8A-4147-A177-3AD203B41FA5}">
                      <a16:colId xmlns:a16="http://schemas.microsoft.com/office/drawing/2014/main" val="3346534783"/>
                    </a:ext>
                  </a:extLst>
                </a:gridCol>
                <a:gridCol w="1452283">
                  <a:extLst>
                    <a:ext uri="{9D8B030D-6E8A-4147-A177-3AD203B41FA5}">
                      <a16:colId xmlns:a16="http://schemas.microsoft.com/office/drawing/2014/main" val="3242437745"/>
                    </a:ext>
                  </a:extLst>
                </a:gridCol>
                <a:gridCol w="1047396">
                  <a:extLst>
                    <a:ext uri="{9D8B030D-6E8A-4147-A177-3AD203B41FA5}">
                      <a16:colId xmlns:a16="http://schemas.microsoft.com/office/drawing/2014/main" val="1349038937"/>
                    </a:ext>
                  </a:extLst>
                </a:gridCol>
              </a:tblGrid>
              <a:tr h="283754">
                <a:tc>
                  <a:txBody>
                    <a:bodyPr/>
                    <a:lstStyle/>
                    <a:p>
                      <a:pPr>
                        <a:lnSpc>
                          <a:spcPct val="107000"/>
                        </a:lnSpc>
                        <a:spcAft>
                          <a:spcPts val="0"/>
                        </a:spcAft>
                      </a:pPr>
                      <a:r>
                        <a:rPr lang="nl-NL" sz="2000" dirty="0">
                          <a:effectLst/>
                          <a:latin typeface="Arial" panose="020B0604020202020204" pitchFamily="34" charset="0"/>
                          <a:ea typeface="Calibri" panose="020F0502020204030204" pitchFamily="34" charset="0"/>
                          <a:cs typeface="Arial" panose="020B0604020202020204" pitchFamily="34" charset="0"/>
                        </a:rPr>
                        <a:t>Lesplaats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Type stage organisatie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Totaal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113635"/>
                  </a:ext>
                </a:extLst>
              </a:tr>
              <a:tr h="589730">
                <a:tc>
                  <a:txBody>
                    <a:bodyPr/>
                    <a:lstStyle/>
                    <a:p>
                      <a:pPr>
                        <a:lnSpc>
                          <a:spcPct val="107000"/>
                        </a:lnSpc>
                        <a:spcAft>
                          <a:spcPts val="0"/>
                        </a:spcAft>
                      </a:pPr>
                      <a:r>
                        <a:rPr lang="nl-NL" sz="2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ambulant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dirty="0">
                          <a:effectLst/>
                          <a:latin typeface="Arial" panose="020B0604020202020204" pitchFamily="34" charset="0"/>
                          <a:ea typeface="Calibri" panose="020F0502020204030204" pitchFamily="34" charset="0"/>
                          <a:cs typeface="Arial" panose="020B0604020202020204" pitchFamily="34" charset="0"/>
                        </a:rPr>
                        <a:t>s</a:t>
                      </a:r>
                      <a:r>
                        <a:rPr lang="nl-NL" sz="2000" dirty="0" smtClean="0">
                          <a:effectLst/>
                          <a:latin typeface="Arial" panose="020B0604020202020204" pitchFamily="34" charset="0"/>
                          <a:ea typeface="Calibri" panose="020F0502020204030204" pitchFamily="34" charset="0"/>
                          <a:cs typeface="Arial" panose="020B0604020202020204" pitchFamily="34" charset="0"/>
                        </a:rPr>
                        <a:t>emi-residentieel</a:t>
                      </a:r>
                      <a:endParaRPr lang="nl-NL"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dirty="0">
                          <a:effectLst/>
                          <a:latin typeface="Arial" panose="020B0604020202020204" pitchFamily="34" charset="0"/>
                          <a:ea typeface="Calibri" panose="020F0502020204030204" pitchFamily="34" charset="0"/>
                          <a:cs typeface="Arial" panose="020B0604020202020204" pitchFamily="34" charset="0"/>
                        </a:rPr>
                        <a:t>residentieel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3345640"/>
                  </a:ext>
                </a:extLst>
              </a:tr>
              <a:tr h="698676">
                <a:tc>
                  <a:txBody>
                    <a:bodyPr/>
                    <a:lstStyle/>
                    <a:p>
                      <a:pPr>
                        <a:lnSpc>
                          <a:spcPct val="107000"/>
                        </a:lnSpc>
                        <a:spcAft>
                          <a:spcPts val="0"/>
                        </a:spcAft>
                      </a:pPr>
                      <a:r>
                        <a:rPr lang="nl-NL" sz="2000" dirty="0" smtClean="0">
                          <a:effectLst/>
                          <a:latin typeface="Arial" panose="020B0604020202020204" pitchFamily="34" charset="0"/>
                          <a:ea typeface="Calibri" panose="020F0502020204030204" pitchFamily="34" charset="0"/>
                          <a:cs typeface="Arial" panose="020B0604020202020204" pitchFamily="34" charset="0"/>
                        </a:rPr>
                        <a:t>Tilburg</a:t>
                      </a:r>
                    </a:p>
                    <a:p>
                      <a:pPr>
                        <a:lnSpc>
                          <a:spcPct val="107000"/>
                        </a:lnSpc>
                        <a:spcAft>
                          <a:spcPts val="0"/>
                        </a:spcAft>
                      </a:pPr>
                      <a:endParaRPr lang="nl-NL"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547076"/>
                  </a:ext>
                </a:extLst>
              </a:tr>
              <a:tr h="589730">
                <a:tc>
                  <a:txBody>
                    <a:bodyPr/>
                    <a:lstStyle/>
                    <a:p>
                      <a:pPr>
                        <a:lnSpc>
                          <a:spcPct val="107000"/>
                        </a:lnSpc>
                        <a:spcAft>
                          <a:spcPts val="0"/>
                        </a:spcAft>
                      </a:pPr>
                      <a:r>
                        <a:rPr lang="nl-NL" sz="2000" dirty="0" smtClean="0">
                          <a:effectLst/>
                          <a:latin typeface="Arial" panose="020B0604020202020204" pitchFamily="34" charset="0"/>
                          <a:ea typeface="Calibri" panose="020F0502020204030204" pitchFamily="34" charset="0"/>
                          <a:cs typeface="Arial" panose="020B0604020202020204" pitchFamily="34" charset="0"/>
                        </a:rPr>
                        <a:t>Eindhoven</a:t>
                      </a:r>
                    </a:p>
                    <a:p>
                      <a:pPr>
                        <a:lnSpc>
                          <a:spcPct val="107000"/>
                        </a:lnSpc>
                        <a:spcAft>
                          <a:spcPts val="0"/>
                        </a:spcAft>
                      </a:pPr>
                      <a:endParaRPr lang="nl-NL"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807448"/>
                  </a:ext>
                </a:extLst>
              </a:tr>
              <a:tr h="589730">
                <a:tc>
                  <a:txBody>
                    <a:bodyPr/>
                    <a:lstStyle/>
                    <a:p>
                      <a:pPr>
                        <a:lnSpc>
                          <a:spcPct val="107000"/>
                        </a:lnSpc>
                        <a:spcAft>
                          <a:spcPts val="0"/>
                        </a:spcAft>
                      </a:pPr>
                      <a:r>
                        <a:rPr lang="nl-NL" sz="2000" dirty="0" smtClean="0">
                          <a:effectLst/>
                          <a:latin typeface="Arial" panose="020B0604020202020204" pitchFamily="34" charset="0"/>
                          <a:ea typeface="Calibri" panose="020F0502020204030204" pitchFamily="34" charset="0"/>
                          <a:cs typeface="Arial" panose="020B0604020202020204" pitchFamily="34" charset="0"/>
                        </a:rPr>
                        <a:t>Sittard</a:t>
                      </a:r>
                    </a:p>
                    <a:p>
                      <a:pPr>
                        <a:lnSpc>
                          <a:spcPct val="107000"/>
                        </a:lnSpc>
                        <a:spcAft>
                          <a:spcPts val="0"/>
                        </a:spcAft>
                      </a:pPr>
                      <a:endParaRPr lang="nl-NL"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331980"/>
                  </a:ext>
                </a:extLst>
              </a:tr>
              <a:tr h="783647">
                <a:tc>
                  <a:txBody>
                    <a:bodyPr/>
                    <a:lstStyle/>
                    <a:p>
                      <a:pPr>
                        <a:lnSpc>
                          <a:spcPct val="107000"/>
                        </a:lnSpc>
                        <a:spcAft>
                          <a:spcPts val="0"/>
                        </a:spcAft>
                      </a:pPr>
                      <a:r>
                        <a:rPr lang="nl-NL" sz="2000" dirty="0" smtClean="0">
                          <a:effectLst/>
                          <a:latin typeface="Arial" panose="020B0604020202020204" pitchFamily="34" charset="0"/>
                          <a:ea typeface="Calibri" panose="020F0502020204030204" pitchFamily="34" charset="0"/>
                          <a:cs typeface="Arial" panose="020B0604020202020204" pitchFamily="34" charset="0"/>
                        </a:rPr>
                        <a:t>Totaal</a:t>
                      </a:r>
                    </a:p>
                    <a:p>
                      <a:pPr>
                        <a:lnSpc>
                          <a:spcPct val="107000"/>
                        </a:lnSpc>
                        <a:spcAft>
                          <a:spcPts val="0"/>
                        </a:spcAft>
                      </a:pPr>
                      <a:endParaRPr lang="nl-NL"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Arial" panose="020B0604020202020204" pitchFamily="34" charset="0"/>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dirty="0">
                          <a:effectLst/>
                          <a:latin typeface="Arial" panose="020B0604020202020204" pitchFamily="34" charset="0"/>
                          <a:ea typeface="Calibri" panose="020F0502020204030204" pitchFamily="34" charset="0"/>
                          <a:cs typeface="Arial" panose="020B0604020202020204" pitchFamily="34" charset="0"/>
                        </a:rPr>
                        <a:t>103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944212"/>
                  </a:ext>
                </a:extLst>
              </a:tr>
            </a:tbl>
          </a:graphicData>
        </a:graphic>
      </p:graphicFrame>
    </p:spTree>
    <p:extLst>
      <p:ext uri="{BB962C8B-B14F-4D97-AF65-F5344CB8AC3E}">
        <p14:creationId xmlns:p14="http://schemas.microsoft.com/office/powerpoint/2010/main" val="4598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6137" y="44941"/>
            <a:ext cx="7383518" cy="857250"/>
          </a:xfrm>
        </p:spPr>
        <p:txBody>
          <a:bodyPr/>
          <a:lstStyle/>
          <a:p>
            <a:r>
              <a:rPr lang="nl-NL" dirty="0" smtClean="0"/>
              <a:t>Instrument &amp; Analyse</a:t>
            </a:r>
            <a:endParaRPr lang="nl-NL" dirty="0"/>
          </a:p>
        </p:txBody>
      </p:sp>
      <p:sp>
        <p:nvSpPr>
          <p:cNvPr id="3" name="Tijdelijke aanduiding voor inhoud 2"/>
          <p:cNvSpPr>
            <a:spLocks noGrp="1"/>
          </p:cNvSpPr>
          <p:nvPr>
            <p:ph idx="1"/>
          </p:nvPr>
        </p:nvSpPr>
        <p:spPr>
          <a:xfrm>
            <a:off x="1156137" y="902190"/>
            <a:ext cx="7383518" cy="4035569"/>
          </a:xfrm>
        </p:spPr>
        <p:txBody>
          <a:bodyPr>
            <a:normAutofit fontScale="92500" lnSpcReduction="20000"/>
          </a:bodyPr>
          <a:lstStyle/>
          <a:p>
            <a:pPr marL="0" indent="0">
              <a:buNone/>
            </a:pPr>
            <a:r>
              <a:rPr lang="nl-NL" dirty="0" smtClean="0"/>
              <a:t>(1) </a:t>
            </a:r>
            <a:r>
              <a:rPr lang="nl-NL" b="1" dirty="0" smtClean="0"/>
              <a:t>vertrouwensrelatie</a:t>
            </a:r>
            <a:r>
              <a:rPr lang="nl-NL" dirty="0" smtClean="0"/>
              <a:t> (“Hoe </a:t>
            </a:r>
            <a:r>
              <a:rPr lang="nl-NL" dirty="0"/>
              <a:t>ervaart u de relatie met de professional(s) die voor uw kind </a:t>
            </a:r>
            <a:r>
              <a:rPr lang="nl-NL" dirty="0" smtClean="0"/>
              <a:t>zorgen?”), </a:t>
            </a:r>
            <a:endParaRPr lang="nl-NL" dirty="0"/>
          </a:p>
          <a:p>
            <a:pPr marL="0" indent="0">
              <a:buNone/>
            </a:pPr>
            <a:r>
              <a:rPr lang="nl-NL" dirty="0"/>
              <a:t>(2) </a:t>
            </a:r>
            <a:r>
              <a:rPr lang="nl-NL" b="1" dirty="0"/>
              <a:t>vormgeving</a:t>
            </a:r>
            <a:r>
              <a:rPr lang="nl-NL" dirty="0"/>
              <a:t> van de samenwerking </a:t>
            </a:r>
          </a:p>
          <a:p>
            <a:pPr marL="0" indent="0">
              <a:buNone/>
            </a:pPr>
            <a:r>
              <a:rPr lang="nl-NL" dirty="0"/>
              <a:t>(3) de </a:t>
            </a:r>
            <a:r>
              <a:rPr lang="nl-NL" b="1" dirty="0"/>
              <a:t>eigen inbreng</a:t>
            </a:r>
            <a:r>
              <a:rPr lang="nl-NL" dirty="0"/>
              <a:t> van ouders  (“Hoe </a:t>
            </a:r>
            <a:r>
              <a:rPr lang="nl-NL" dirty="0" smtClean="0"/>
              <a:t>worden </a:t>
            </a:r>
            <a:r>
              <a:rPr lang="nl-NL" dirty="0"/>
              <a:t>uw kennis, ideeën, expertise als ouder meegenomen door de professional(s</a:t>
            </a:r>
            <a:r>
              <a:rPr lang="nl-NL" dirty="0" smtClean="0"/>
              <a:t>)?”). </a:t>
            </a:r>
            <a:endParaRPr lang="nl-NL" dirty="0"/>
          </a:p>
          <a:p>
            <a:pPr marL="0" indent="0">
              <a:buNone/>
            </a:pPr>
            <a:r>
              <a:rPr lang="nl-NL" dirty="0"/>
              <a:t>(4) de mate waarin </a:t>
            </a:r>
            <a:r>
              <a:rPr lang="nl-NL" b="1" dirty="0"/>
              <a:t>partnerschap</a:t>
            </a:r>
            <a:r>
              <a:rPr lang="nl-NL" dirty="0"/>
              <a:t> wordt ervaren (met vragen als “Wat zijn uw ervaringen met en ideeën over partnerschap tussen u en de professionals die voor uw kind zorgen</a:t>
            </a:r>
            <a:r>
              <a:rPr lang="nl-NL" dirty="0" smtClean="0"/>
              <a:t>?) </a:t>
            </a:r>
          </a:p>
          <a:p>
            <a:pPr marL="0" indent="0">
              <a:buNone/>
            </a:pPr>
            <a:r>
              <a:rPr lang="nl-NL" i="1" dirty="0" smtClean="0"/>
              <a:t>Analyse</a:t>
            </a:r>
            <a:r>
              <a:rPr lang="nl-NL" dirty="0" smtClean="0"/>
              <a:t>: interviewfragmenten gekoppeld aan thema’s; gradaties partnerschap; nieuwe codering, koppeling voorziening, kwantificering</a:t>
            </a:r>
          </a:p>
          <a:p>
            <a:pPr marL="0" indent="0">
              <a:buNone/>
            </a:pPr>
            <a:endParaRPr lang="nl-NL" dirty="0"/>
          </a:p>
          <a:p>
            <a:endParaRPr lang="nl-NL" dirty="0"/>
          </a:p>
        </p:txBody>
      </p:sp>
    </p:spTree>
    <p:extLst>
      <p:ext uri="{BB962C8B-B14F-4D97-AF65-F5344CB8AC3E}">
        <p14:creationId xmlns:p14="http://schemas.microsoft.com/office/powerpoint/2010/main" val="4173480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6137" y="44940"/>
            <a:ext cx="7383518" cy="1380447"/>
          </a:xfrm>
        </p:spPr>
        <p:txBody>
          <a:bodyPr>
            <a:normAutofit fontScale="90000"/>
          </a:bodyPr>
          <a:lstStyle/>
          <a:p>
            <a:r>
              <a:rPr lang="nl-NL" dirty="0" smtClean="0"/>
              <a:t>Resultaten (1) </a:t>
            </a:r>
            <a:br>
              <a:rPr lang="nl-NL" dirty="0" smtClean="0"/>
            </a:br>
            <a:r>
              <a:rPr lang="nl-NL" dirty="0" smtClean="0"/>
              <a:t>Ervaringen van ouders in de samenwerking met professionals </a:t>
            </a:r>
            <a:endParaRPr lang="nl-NL" dirty="0"/>
          </a:p>
        </p:txBody>
      </p:sp>
      <p:sp>
        <p:nvSpPr>
          <p:cNvPr id="3" name="Tijdelijke aanduiding voor inhoud 2"/>
          <p:cNvSpPr>
            <a:spLocks noGrp="1"/>
          </p:cNvSpPr>
          <p:nvPr>
            <p:ph idx="1"/>
          </p:nvPr>
        </p:nvSpPr>
        <p:spPr>
          <a:xfrm>
            <a:off x="1156137" y="1568858"/>
            <a:ext cx="7383518" cy="3184136"/>
          </a:xfrm>
        </p:spPr>
        <p:txBody>
          <a:bodyPr/>
          <a:lstStyle/>
          <a:p>
            <a:r>
              <a:rPr lang="nl-NL" dirty="0" smtClean="0"/>
              <a:t>Ervaringen met hulpverlening algemeen</a:t>
            </a:r>
          </a:p>
          <a:p>
            <a:r>
              <a:rPr lang="nl-NL" dirty="0" smtClean="0"/>
              <a:t>Vertrouwensrelatie</a:t>
            </a:r>
          </a:p>
          <a:p>
            <a:r>
              <a:rPr lang="nl-NL" dirty="0" smtClean="0"/>
              <a:t>Vormgeving samenwerking</a:t>
            </a:r>
          </a:p>
          <a:p>
            <a:pPr lvl="1"/>
            <a:r>
              <a:rPr lang="nl-NL" dirty="0" smtClean="0"/>
              <a:t>Communicatie</a:t>
            </a:r>
          </a:p>
          <a:p>
            <a:pPr lvl="1"/>
            <a:r>
              <a:rPr lang="nl-NL" dirty="0" smtClean="0"/>
              <a:t>Werkzame factoren</a:t>
            </a:r>
          </a:p>
          <a:p>
            <a:pPr lvl="1"/>
            <a:r>
              <a:rPr lang="nl-NL" dirty="0" smtClean="0"/>
              <a:t>Afstemming</a:t>
            </a:r>
          </a:p>
          <a:p>
            <a:r>
              <a:rPr lang="nl-NL" dirty="0" smtClean="0"/>
              <a:t>Wederkerigheid/gedeelde verantwoordelijkheid</a:t>
            </a:r>
            <a:endParaRPr lang="nl-NL" dirty="0"/>
          </a:p>
        </p:txBody>
      </p:sp>
    </p:spTree>
    <p:extLst>
      <p:ext uri="{BB962C8B-B14F-4D97-AF65-F5344CB8AC3E}">
        <p14:creationId xmlns:p14="http://schemas.microsoft.com/office/powerpoint/2010/main" val="2173015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6137" y="44940"/>
            <a:ext cx="7383518" cy="1662836"/>
          </a:xfrm>
        </p:spPr>
        <p:txBody>
          <a:bodyPr>
            <a:normAutofit/>
          </a:bodyPr>
          <a:lstStyle/>
          <a:p>
            <a:r>
              <a:rPr lang="nl-NL" sz="2800" dirty="0" smtClean="0"/>
              <a:t>Resultaten (2) </a:t>
            </a:r>
            <a:br>
              <a:rPr lang="nl-NL" sz="2800" dirty="0" smtClean="0"/>
            </a:br>
            <a:r>
              <a:rPr lang="nl-NL" sz="2800" dirty="0" smtClean="0"/>
              <a:t>Samenhang samenwerkingsrelatie en type voorziening </a:t>
            </a:r>
            <a:endParaRPr lang="nl-NL" sz="2800" dirty="0"/>
          </a:p>
        </p:txBody>
      </p:sp>
      <p:sp>
        <p:nvSpPr>
          <p:cNvPr id="3" name="Tijdelijke aanduiding voor inhoud 2"/>
          <p:cNvSpPr>
            <a:spLocks noGrp="1"/>
          </p:cNvSpPr>
          <p:nvPr>
            <p:ph idx="1"/>
          </p:nvPr>
        </p:nvSpPr>
        <p:spPr>
          <a:xfrm>
            <a:off x="1156137" y="1568858"/>
            <a:ext cx="7383518" cy="3184136"/>
          </a:xfrm>
        </p:spPr>
        <p:txBody>
          <a:bodyPr/>
          <a:lstStyle/>
          <a:p>
            <a:pPr marL="0" indent="0">
              <a:buNone/>
            </a:pPr>
            <a:r>
              <a:rPr lang="nl-NL" dirty="0" smtClean="0"/>
              <a:t>3 gradaties van partnerschap</a:t>
            </a:r>
          </a:p>
          <a:p>
            <a:pPr marL="457200" indent="-457200">
              <a:buFont typeface="+mj-lt"/>
              <a:buAutoNum type="arabicPeriod"/>
            </a:pPr>
            <a:r>
              <a:rPr lang="nl-NL" dirty="0" smtClean="0"/>
              <a:t>Geen regie ouders </a:t>
            </a:r>
            <a:r>
              <a:rPr lang="nl-NL" sz="2000" dirty="0" smtClean="0"/>
              <a:t>[‘</a:t>
            </a:r>
            <a:r>
              <a:rPr lang="nl-NL" sz="2000" i="1" dirty="0" smtClean="0"/>
              <a:t>Zeg jij het maar’’ </a:t>
            </a:r>
            <a:r>
              <a:rPr lang="nl-NL" sz="2000" dirty="0" smtClean="0"/>
              <a:t>en </a:t>
            </a:r>
            <a:r>
              <a:rPr lang="nl-NL" sz="2000" i="1" dirty="0" smtClean="0"/>
              <a:t>‘Ik heb niets te zeggen’]</a:t>
            </a:r>
          </a:p>
          <a:p>
            <a:pPr marL="457200" indent="-457200">
              <a:buFont typeface="+mj-lt"/>
              <a:buAutoNum type="arabicPeriod"/>
            </a:pPr>
            <a:r>
              <a:rPr lang="nl-NL" dirty="0" smtClean="0"/>
              <a:t>Ouders en hulpverleners gelijkwaardige gesprekspartners</a:t>
            </a:r>
          </a:p>
          <a:p>
            <a:pPr marL="457200" indent="-457200">
              <a:buFont typeface="+mj-lt"/>
              <a:buAutoNum type="arabicPeriod"/>
            </a:pPr>
            <a:r>
              <a:rPr lang="nl-NL" dirty="0" smtClean="0"/>
              <a:t>Geïntegreerde zorg, gedeelde verantwoordelijkheid ouders-professionals</a:t>
            </a:r>
            <a:endParaRPr lang="nl-NL" dirty="0"/>
          </a:p>
        </p:txBody>
      </p:sp>
    </p:spTree>
    <p:extLst>
      <p:ext uri="{BB962C8B-B14F-4D97-AF65-F5344CB8AC3E}">
        <p14:creationId xmlns:p14="http://schemas.microsoft.com/office/powerpoint/2010/main" val="332769203"/>
      </p:ext>
    </p:extLst>
  </p:cSld>
  <p:clrMapOvr>
    <a:masterClrMapping/>
  </p:clrMapOvr>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Fontys Frutiger"/>
        <a:ea typeface="ＭＳ Ｐゴシック"/>
        <a:cs typeface=""/>
      </a:majorFont>
      <a:minorFont>
        <a:latin typeface="Fontys Frutige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PPT_Fontys_NL_universeel</Template>
  <TotalTime>0</TotalTime>
  <Words>2217</Words>
  <Application>Microsoft Office PowerPoint</Application>
  <PresentationFormat>Diavoorstelling (16:9)</PresentationFormat>
  <Paragraphs>149</Paragraphs>
  <Slides>11</Slides>
  <Notes>10</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11</vt:i4>
      </vt:variant>
    </vt:vector>
  </HeadingPairs>
  <TitlesOfParts>
    <vt:vector size="18" baseType="lpstr">
      <vt:lpstr>ＭＳ Ｐゴシック</vt:lpstr>
      <vt:lpstr>Arial</vt:lpstr>
      <vt:lpstr>Calibri</vt:lpstr>
      <vt:lpstr>Fontys Frutiger</vt:lpstr>
      <vt:lpstr>Times New Roman</vt:lpstr>
      <vt:lpstr>Aangepast ontwerp</vt:lpstr>
      <vt:lpstr>Blank Presentation</vt:lpstr>
      <vt:lpstr>Partnerschap tussen ouders en professionals; het perspectief van ouders</vt:lpstr>
      <vt:lpstr>Partnerschap tussen professionals en ouders. Theoretisch kader</vt:lpstr>
      <vt:lpstr>Partnerschap tussen professionals en ouders.  Theoretisch kader</vt:lpstr>
      <vt:lpstr>Onderzoeksvragen</vt:lpstr>
      <vt:lpstr>Opzet onderzoek</vt:lpstr>
      <vt:lpstr>Respondenten</vt:lpstr>
      <vt:lpstr>Instrument &amp; Analyse</vt:lpstr>
      <vt:lpstr>Resultaten (1)  Ervaringen van ouders in de samenwerking met professionals </vt:lpstr>
      <vt:lpstr>Resultaten (2)  Samenhang samenwerkingsrelatie en type voorziening </vt:lpstr>
      <vt:lpstr>Resultaten (2)  gradaties partnerschap gekoppeld aan type voorziening </vt:lpstr>
      <vt:lpstr>Plenaire discussie</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Partnerschap tussen ouders en professionals; het perspectief van ouders</dc:title>
  <dc:creator>Swennenhuis,Petra P.B.</dc:creator>
  <cp:lastModifiedBy>Leenders,Hélène H.H.M.</cp:lastModifiedBy>
  <cp:revision>35</cp:revision>
  <cp:lastPrinted>2014-08-19T14:33:34Z</cp:lastPrinted>
  <dcterms:created xsi:type="dcterms:W3CDTF">2019-05-13T09:48:31Z</dcterms:created>
  <dcterms:modified xsi:type="dcterms:W3CDTF">2019-05-21T12:44:51Z</dcterms:modified>
</cp:coreProperties>
</file>